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300"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57" r:id="rId59"/>
    <p:sldId id="358" r:id="rId60"/>
    <p:sldId id="359" r:id="rId61"/>
    <p:sldId id="360" r:id="rId62"/>
    <p:sldId id="361" r:id="rId63"/>
    <p:sldId id="362" r:id="rId64"/>
    <p:sldId id="363"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120858"/>
    <a:srgbClr val="03035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441"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01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F54151-AACE-4768-9BBC-E975C33F34F1}" type="datetimeFigureOut">
              <a:rPr lang="en-US" smtClean="0"/>
              <a:pPr/>
              <a:t>6/20/2021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FA00F6-B785-42AF-90DE-08793D95A00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63526F-53B9-4732-9C81-01C855A534BE}" type="datetimeFigureOut">
              <a:rPr lang="en-US" smtClean="0"/>
              <a:pPr/>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BECE1-57E8-46BD-9210-DF26F97087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63526F-53B9-4732-9C81-01C855A534BE}" type="datetimeFigureOut">
              <a:rPr lang="en-US" smtClean="0"/>
              <a:pPr/>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BECE1-57E8-46BD-9210-DF26F97087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63526F-53B9-4732-9C81-01C855A534BE}" type="datetimeFigureOut">
              <a:rPr lang="en-US" smtClean="0"/>
              <a:pPr/>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BECE1-57E8-46BD-9210-DF26F97087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63526F-53B9-4732-9C81-01C855A534BE}" type="datetimeFigureOut">
              <a:rPr lang="en-US" smtClean="0"/>
              <a:pPr/>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BECE1-57E8-46BD-9210-DF26F97087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63526F-53B9-4732-9C81-01C855A534BE}" type="datetimeFigureOut">
              <a:rPr lang="en-US" smtClean="0"/>
              <a:pPr/>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BECE1-57E8-46BD-9210-DF26F97087B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63526F-53B9-4732-9C81-01C855A534BE}" type="datetimeFigureOut">
              <a:rPr lang="en-US" smtClean="0"/>
              <a:pPr/>
              <a:t>6/20/2021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BECE1-57E8-46BD-9210-DF26F97087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63526F-53B9-4732-9C81-01C855A534BE}" type="datetimeFigureOut">
              <a:rPr lang="en-US" smtClean="0"/>
              <a:pPr/>
              <a:t>6/20/2021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5BECE1-57E8-46BD-9210-DF26F97087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63526F-53B9-4732-9C81-01C855A534BE}" type="datetimeFigureOut">
              <a:rPr lang="en-US" smtClean="0"/>
              <a:pPr/>
              <a:t>6/20/2021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5BECE1-57E8-46BD-9210-DF26F97087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3526F-53B9-4732-9C81-01C855A534BE}" type="datetimeFigureOut">
              <a:rPr lang="en-US" smtClean="0"/>
              <a:pPr/>
              <a:t>6/20/2021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5BECE1-57E8-46BD-9210-DF26F97087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63526F-53B9-4732-9C81-01C855A534BE}" type="datetimeFigureOut">
              <a:rPr lang="en-US" smtClean="0"/>
              <a:pPr/>
              <a:t>6/20/2021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BECE1-57E8-46BD-9210-DF26F97087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63526F-53B9-4732-9C81-01C855A534BE}" type="datetimeFigureOut">
              <a:rPr lang="en-US" smtClean="0"/>
              <a:pPr/>
              <a:t>6/20/2021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BECE1-57E8-46BD-9210-DF26F97087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3526F-53B9-4732-9C81-01C855A534BE}" type="datetimeFigureOut">
              <a:rPr lang="en-US" smtClean="0"/>
              <a:pPr/>
              <a:t>6/20/2021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BECE1-57E8-46BD-9210-DF26F97087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6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304800"/>
            <a:ext cx="2155975"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IUPAC System</a:t>
            </a:r>
            <a:endParaRPr lang="en-US" sz="2400" b="1" dirty="0">
              <a:solidFill>
                <a:srgbClr val="FF0000"/>
              </a:solidFill>
              <a:latin typeface="Times New Roman" pitchFamily="18" charset="0"/>
              <a:cs typeface="Times New Roman" pitchFamily="18" charset="0"/>
            </a:endParaRPr>
          </a:p>
        </p:txBody>
      </p:sp>
      <p:sp>
        <p:nvSpPr>
          <p:cNvPr id="3" name="Rectangle 2"/>
          <p:cNvSpPr/>
          <p:nvPr/>
        </p:nvSpPr>
        <p:spPr>
          <a:xfrm>
            <a:off x="381000" y="1295400"/>
            <a:ext cx="7772400" cy="400110"/>
          </a:xfrm>
          <a:prstGeom prst="rect">
            <a:avLst/>
          </a:prstGeom>
        </p:spPr>
        <p:txBody>
          <a:bodyPr wrap="square">
            <a:spAutoFit/>
          </a:bodyPr>
          <a:lstStyle/>
          <a:p>
            <a:pPr>
              <a:buFont typeface="Wingdings" pitchFamily="2" charset="2"/>
              <a:buChar char="Ø"/>
            </a:pPr>
            <a:r>
              <a:rPr lang="en-US" sz="2000" dirty="0" smtClean="0">
                <a:latin typeface="Times New Roman" pitchFamily="18" charset="0"/>
                <a:cs typeface="Times New Roman" pitchFamily="18" charset="0"/>
              </a:rPr>
              <a:t>IUPAC: International Union of Pure and Applied Chemistry</a:t>
            </a:r>
            <a:endParaRPr lang="en-US" sz="2000" dirty="0">
              <a:latin typeface="Times New Roman" pitchFamily="18" charset="0"/>
              <a:cs typeface="Times New Roman" pitchFamily="18" charset="0"/>
            </a:endParaRPr>
          </a:p>
        </p:txBody>
      </p:sp>
      <p:sp>
        <p:nvSpPr>
          <p:cNvPr id="4" name="Rectangle 3"/>
          <p:cNvSpPr/>
          <p:nvPr/>
        </p:nvSpPr>
        <p:spPr>
          <a:xfrm>
            <a:off x="381000" y="1981200"/>
            <a:ext cx="8229600" cy="3785652"/>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For naming simple aliphatic compounds, the normal saturated hydrocarbons have been considered as the parent compounds and the other compounds as their derivatives obtained by the replacement of one or more hydrogen atoms with various functional groups. Each systematic name has two or three of the following parts:</a:t>
            </a:r>
          </a:p>
          <a:p>
            <a:pPr marL="514350" indent="-514350" algn="just">
              <a:lnSpc>
                <a:spcPct val="150000"/>
              </a:lnSpc>
              <a:buAutoNum type="romanLcParenBoth"/>
            </a:pPr>
            <a:r>
              <a:rPr lang="en-US" sz="2000" dirty="0" smtClean="0">
                <a:solidFill>
                  <a:srgbClr val="3333FF"/>
                </a:solidFill>
                <a:latin typeface="Times New Roman" pitchFamily="18" charset="0"/>
                <a:cs typeface="Times New Roman" pitchFamily="18" charset="0"/>
              </a:rPr>
              <a:t>Root word,</a:t>
            </a:r>
          </a:p>
          <a:p>
            <a:pPr marL="514350" indent="-514350" algn="just">
              <a:lnSpc>
                <a:spcPct val="150000"/>
              </a:lnSpc>
              <a:buAutoNum type="romanLcParenBoth"/>
            </a:pPr>
            <a:r>
              <a:rPr lang="en-US" sz="2000" dirty="0" smtClean="0">
                <a:solidFill>
                  <a:srgbClr val="3333FF"/>
                </a:solidFill>
                <a:latin typeface="Times New Roman" pitchFamily="18" charset="0"/>
                <a:cs typeface="Times New Roman" pitchFamily="18" charset="0"/>
              </a:rPr>
              <a:t> Primary suffix,</a:t>
            </a:r>
          </a:p>
          <a:p>
            <a:pPr marL="514350" indent="-514350" algn="just">
              <a:lnSpc>
                <a:spcPct val="150000"/>
              </a:lnSpc>
              <a:buAutoNum type="romanLcParenBoth"/>
            </a:pPr>
            <a:r>
              <a:rPr lang="en-US" sz="2000" dirty="0" smtClean="0">
                <a:solidFill>
                  <a:srgbClr val="3333FF"/>
                </a:solidFill>
                <a:latin typeface="Times New Roman" pitchFamily="18" charset="0"/>
                <a:cs typeface="Times New Roman" pitchFamily="18" charset="0"/>
              </a:rPr>
              <a:t> Secondary suffix.</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458200" cy="1883657"/>
          </a:xfrm>
          <a:prstGeom prst="rect">
            <a:avLst/>
          </a:prstGeom>
        </p:spPr>
        <p:txBody>
          <a:bodyPr wrap="square">
            <a:spAutoFit/>
          </a:bodyPr>
          <a:lstStyle/>
          <a:p>
            <a:pPr algn="just">
              <a:lnSpc>
                <a:spcPct val="150000"/>
              </a:lnSpc>
            </a:pPr>
            <a:r>
              <a:rPr lang="en-US" sz="2000" dirty="0" smtClean="0">
                <a:solidFill>
                  <a:schemeClr val="accent6"/>
                </a:solidFill>
                <a:latin typeface="Times New Roman" pitchFamily="18" charset="0"/>
                <a:cs typeface="Times New Roman" pitchFamily="18" charset="0"/>
              </a:rPr>
              <a:t>It is possible that sometimes there may be two or more carbon chains of equal lengths in the molecule. In such a case the selected chain should (a) contain maximum number of side chains (</a:t>
            </a:r>
            <a:r>
              <a:rPr lang="en-US" sz="2000" dirty="0" err="1" smtClean="0">
                <a:solidFill>
                  <a:schemeClr val="accent6"/>
                </a:solidFill>
                <a:latin typeface="Times New Roman" pitchFamily="18" charset="0"/>
                <a:cs typeface="Times New Roman" pitchFamily="18" charset="0"/>
              </a:rPr>
              <a:t>substituents</a:t>
            </a:r>
            <a:r>
              <a:rPr lang="en-US" sz="2000" dirty="0" smtClean="0">
                <a:solidFill>
                  <a:schemeClr val="accent6"/>
                </a:solidFill>
                <a:latin typeface="Times New Roman" pitchFamily="18" charset="0"/>
                <a:cs typeface="Times New Roman" pitchFamily="18" charset="0"/>
              </a:rPr>
              <a:t>) or (b) have the least branched side chains.</a:t>
            </a:r>
            <a:endParaRPr lang="en-US" sz="2000" dirty="0">
              <a:solidFill>
                <a:schemeClr val="accent6"/>
              </a:solidFill>
              <a:latin typeface="Times New Roman" pitchFamily="18" charset="0"/>
              <a:cs typeface="Times New Roman" pitchFamily="18" charset="0"/>
            </a:endParaRPr>
          </a:p>
        </p:txBody>
      </p:sp>
      <p:pic>
        <p:nvPicPr>
          <p:cNvPr id="44034" name="Picture 2"/>
          <p:cNvPicPr>
            <a:picLocks noChangeAspect="1" noChangeArrowheads="1"/>
          </p:cNvPicPr>
          <p:nvPr/>
        </p:nvPicPr>
        <p:blipFill>
          <a:blip r:embed="rId2">
            <a:duotone>
              <a:prstClr val="black"/>
              <a:schemeClr val="accent5">
                <a:tint val="45000"/>
                <a:satMod val="400000"/>
              </a:schemeClr>
            </a:duotone>
          </a:blip>
          <a:srcRect l="14884"/>
          <a:stretch>
            <a:fillRect/>
          </a:stretch>
        </p:blipFill>
        <p:spPr bwMode="auto">
          <a:xfrm>
            <a:off x="914400" y="2362200"/>
            <a:ext cx="3486150" cy="1228725"/>
          </a:xfrm>
          <a:prstGeom prst="rect">
            <a:avLst/>
          </a:prstGeom>
          <a:noFill/>
          <a:ln w="9525">
            <a:noFill/>
            <a:miter lim="800000"/>
            <a:headEnd/>
            <a:tailEnd/>
          </a:ln>
          <a:effectLst/>
        </p:spPr>
      </p:pic>
      <p:pic>
        <p:nvPicPr>
          <p:cNvPr id="44035" name="Picture 3"/>
          <p:cNvPicPr>
            <a:picLocks noChangeAspect="1" noChangeArrowheads="1"/>
          </p:cNvPicPr>
          <p:nvPr/>
        </p:nvPicPr>
        <p:blipFill>
          <a:blip r:embed="rId3"/>
          <a:srcRect b="14286"/>
          <a:stretch>
            <a:fillRect/>
          </a:stretch>
        </p:blipFill>
        <p:spPr bwMode="auto">
          <a:xfrm>
            <a:off x="5029200" y="2209800"/>
            <a:ext cx="3448050" cy="1371600"/>
          </a:xfrm>
          <a:prstGeom prst="rect">
            <a:avLst/>
          </a:prstGeom>
          <a:noFill/>
          <a:ln w="9525">
            <a:noFill/>
            <a:miter lim="800000"/>
            <a:headEnd/>
            <a:tailEnd/>
          </a:ln>
          <a:effectLst/>
        </p:spPr>
      </p:pic>
      <p:pic>
        <p:nvPicPr>
          <p:cNvPr id="44036" name="Picture 4"/>
          <p:cNvPicPr>
            <a:picLocks noChangeAspect="1" noChangeArrowheads="1"/>
          </p:cNvPicPr>
          <p:nvPr/>
        </p:nvPicPr>
        <p:blipFill>
          <a:blip r:embed="rId4"/>
          <a:srcRect t="49231"/>
          <a:stretch>
            <a:fillRect/>
          </a:stretch>
        </p:blipFill>
        <p:spPr bwMode="auto">
          <a:xfrm>
            <a:off x="5105400" y="4648200"/>
            <a:ext cx="3438525" cy="1885950"/>
          </a:xfrm>
          <a:prstGeom prst="rect">
            <a:avLst/>
          </a:prstGeom>
          <a:noFill/>
          <a:ln w="9525">
            <a:noFill/>
            <a:miter lim="800000"/>
            <a:headEnd/>
            <a:tailEnd/>
          </a:ln>
          <a:effectLst/>
        </p:spPr>
      </p:pic>
      <p:pic>
        <p:nvPicPr>
          <p:cNvPr id="44037" name="Picture 5"/>
          <p:cNvPicPr>
            <a:picLocks noChangeAspect="1" noChangeArrowheads="1"/>
          </p:cNvPicPr>
          <p:nvPr/>
        </p:nvPicPr>
        <p:blipFill>
          <a:blip r:embed="rId4">
            <a:duotone>
              <a:prstClr val="black"/>
              <a:schemeClr val="accent5">
                <a:tint val="45000"/>
                <a:satMod val="400000"/>
              </a:schemeClr>
            </a:duotone>
          </a:blip>
          <a:srcRect b="49243"/>
          <a:stretch>
            <a:fillRect/>
          </a:stretch>
        </p:blipFill>
        <p:spPr bwMode="auto">
          <a:xfrm>
            <a:off x="838200" y="4572000"/>
            <a:ext cx="3438525" cy="18855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610600" cy="2492990"/>
          </a:xfrm>
          <a:prstGeom prst="rect">
            <a:avLst/>
          </a:prstGeom>
        </p:spPr>
        <p:txBody>
          <a:bodyPr wrap="square">
            <a:spAutoFit/>
          </a:bodyPr>
          <a:lstStyle/>
          <a:p>
            <a:pPr algn="just">
              <a:lnSpc>
                <a:spcPct val="150000"/>
              </a:lnSpc>
            </a:pPr>
            <a:r>
              <a:rPr lang="en-US" sz="2000" b="1" dirty="0" smtClean="0">
                <a:solidFill>
                  <a:srgbClr val="3333FF"/>
                </a:solidFill>
                <a:latin typeface="Times New Roman" pitchFamily="18" charset="0"/>
                <a:cs typeface="Times New Roman" pitchFamily="18" charset="0"/>
              </a:rPr>
              <a:t>2. Numbering of the carbon atoms of the longest chain: </a:t>
            </a:r>
          </a:p>
          <a:p>
            <a:pPr algn="just">
              <a:lnSpc>
                <a:spcPct val="150000"/>
              </a:lnSpc>
            </a:pPr>
            <a:r>
              <a:rPr lang="en-US" sz="2000" dirty="0" smtClean="0">
                <a:latin typeface="Times New Roman" pitchFamily="18" charset="0"/>
                <a:cs typeface="Times New Roman" pitchFamily="18" charset="0"/>
              </a:rPr>
              <a:t>The carbon atoms of the longest continuous chain (parent chain) are numbered by </a:t>
            </a:r>
            <a:r>
              <a:rPr lang="en-US" sz="2000" dirty="0" err="1" smtClean="0">
                <a:latin typeface="Times New Roman" pitchFamily="18" charset="0"/>
                <a:cs typeface="Times New Roman" pitchFamily="18" charset="0"/>
              </a:rPr>
              <a:t>arabic</a:t>
            </a:r>
            <a:r>
              <a:rPr lang="en-US" sz="2000" dirty="0" smtClean="0">
                <a:latin typeface="Times New Roman" pitchFamily="18" charset="0"/>
                <a:cs typeface="Times New Roman" pitchFamily="18" charset="0"/>
              </a:rPr>
              <a:t> numerals 1, 2, 3, 4 ... etc., from one end to the other. The number that locates the position of the substituent is known as </a:t>
            </a:r>
            <a:r>
              <a:rPr lang="en-US" sz="2000" dirty="0" err="1" smtClean="0">
                <a:latin typeface="Times New Roman" pitchFamily="18" charset="0"/>
                <a:cs typeface="Times New Roman" pitchFamily="18" charset="0"/>
              </a:rPr>
              <a:t>Locant</a:t>
            </a:r>
            <a:r>
              <a:rPr lang="en-US" sz="2000" dirty="0" smtClean="0">
                <a:latin typeface="Times New Roman" pitchFamily="18" charset="0"/>
                <a:cs typeface="Times New Roman" pitchFamily="18" charset="0"/>
              </a:rPr>
              <a:t>.</a:t>
            </a:r>
          </a:p>
          <a:p>
            <a:endParaRPr lang="en-US" dirty="0" smtClean="0"/>
          </a:p>
          <a:p>
            <a:endParaRPr lang="en-US" dirty="0"/>
          </a:p>
        </p:txBody>
      </p:sp>
      <p:sp>
        <p:nvSpPr>
          <p:cNvPr id="4" name="Rectangle 3"/>
          <p:cNvSpPr/>
          <p:nvPr/>
        </p:nvSpPr>
        <p:spPr>
          <a:xfrm>
            <a:off x="76200" y="1752600"/>
            <a:ext cx="8382000" cy="960328"/>
          </a:xfrm>
          <a:prstGeom prst="rect">
            <a:avLst/>
          </a:prstGeom>
        </p:spPr>
        <p:txBody>
          <a:bodyPr wrap="square">
            <a:spAutoFit/>
          </a:bodyPr>
          <a:lstStyle/>
          <a:p>
            <a:pPr marL="457200" indent="-457200" algn="just">
              <a:lnSpc>
                <a:spcPct val="150000"/>
              </a:lnSpc>
              <a:buAutoNum type="alphaLcParenBoth"/>
            </a:pPr>
            <a:r>
              <a:rPr lang="en-US" sz="2000" dirty="0" smtClean="0">
                <a:solidFill>
                  <a:schemeClr val="accent6"/>
                </a:solidFill>
                <a:latin typeface="Times New Roman" pitchFamily="18" charset="0"/>
                <a:cs typeface="Times New Roman" pitchFamily="18" charset="0"/>
              </a:rPr>
              <a:t>The carbon atoms carrying the first substituent get the lowest possible number  (lowest individual number rule or lowest </a:t>
            </a:r>
            <a:r>
              <a:rPr lang="en-US" sz="2000" dirty="0" err="1" smtClean="0">
                <a:solidFill>
                  <a:schemeClr val="accent6"/>
                </a:solidFill>
                <a:latin typeface="Times New Roman" pitchFamily="18" charset="0"/>
                <a:cs typeface="Times New Roman" pitchFamily="18" charset="0"/>
              </a:rPr>
              <a:t>locant</a:t>
            </a:r>
            <a:r>
              <a:rPr lang="en-US" sz="2000" dirty="0" smtClean="0">
                <a:solidFill>
                  <a:schemeClr val="accent6"/>
                </a:solidFill>
                <a:latin typeface="Times New Roman" pitchFamily="18" charset="0"/>
                <a:cs typeface="Times New Roman" pitchFamily="18" charset="0"/>
              </a:rPr>
              <a:t> rule). </a:t>
            </a:r>
          </a:p>
        </p:txBody>
      </p:sp>
      <p:sp>
        <p:nvSpPr>
          <p:cNvPr id="5" name="Rectangle 4"/>
          <p:cNvSpPr/>
          <p:nvPr/>
        </p:nvSpPr>
        <p:spPr>
          <a:xfrm>
            <a:off x="76200" y="3962400"/>
            <a:ext cx="8915400" cy="1015663"/>
          </a:xfrm>
          <a:prstGeom prst="rect">
            <a:avLst/>
          </a:prstGeom>
        </p:spPr>
        <p:txBody>
          <a:bodyPr wrap="square">
            <a:spAutoFit/>
          </a:bodyPr>
          <a:lstStyle/>
          <a:p>
            <a:pPr algn="just">
              <a:lnSpc>
                <a:spcPct val="150000"/>
              </a:lnSpc>
            </a:pPr>
            <a:r>
              <a:rPr lang="en-US" sz="2000" dirty="0" smtClean="0">
                <a:solidFill>
                  <a:schemeClr val="accent6"/>
                </a:solidFill>
                <a:latin typeface="Times New Roman" pitchFamily="18" charset="0"/>
                <a:cs typeface="Times New Roman" pitchFamily="18" charset="0"/>
              </a:rPr>
              <a:t>(b) In case, there are two or more similar </a:t>
            </a:r>
            <a:r>
              <a:rPr lang="en-US" sz="2000" dirty="0" err="1" smtClean="0">
                <a:solidFill>
                  <a:schemeClr val="accent6"/>
                </a:solidFill>
                <a:latin typeface="Times New Roman" pitchFamily="18" charset="0"/>
                <a:cs typeface="Times New Roman" pitchFamily="18" charset="0"/>
              </a:rPr>
              <a:t>substituents</a:t>
            </a:r>
            <a:r>
              <a:rPr lang="en-US" sz="2000" dirty="0" smtClean="0">
                <a:solidFill>
                  <a:schemeClr val="accent6"/>
                </a:solidFill>
                <a:latin typeface="Times New Roman" pitchFamily="18" charset="0"/>
                <a:cs typeface="Times New Roman" pitchFamily="18" charset="0"/>
              </a:rPr>
              <a:t> attached to the parent chain, their positions are indicated separately by the prefixes such as </a:t>
            </a:r>
            <a:r>
              <a:rPr lang="en-US" sz="2000" dirty="0" err="1" smtClean="0">
                <a:solidFill>
                  <a:schemeClr val="accent6"/>
                </a:solidFill>
                <a:latin typeface="Times New Roman" pitchFamily="18" charset="0"/>
                <a:cs typeface="Times New Roman" pitchFamily="18" charset="0"/>
              </a:rPr>
              <a:t>di</a:t>
            </a:r>
            <a:r>
              <a:rPr lang="en-US" sz="2000" dirty="0" smtClean="0">
                <a:solidFill>
                  <a:schemeClr val="accent6"/>
                </a:solidFill>
                <a:latin typeface="Times New Roman" pitchFamily="18" charset="0"/>
                <a:cs typeface="Times New Roman" pitchFamily="18" charset="0"/>
              </a:rPr>
              <a:t>, tri, tetra, etc.</a:t>
            </a:r>
            <a:endParaRPr lang="en-US" sz="2000" dirty="0">
              <a:solidFill>
                <a:schemeClr val="accent6"/>
              </a:solidFill>
              <a:latin typeface="Times New Roman" pitchFamily="18" charset="0"/>
              <a:cs typeface="Times New Roman" pitchFamily="18" charset="0"/>
            </a:endParaRPr>
          </a:p>
        </p:txBody>
      </p:sp>
      <p:pic>
        <p:nvPicPr>
          <p:cNvPr id="45058" name="Picture 2"/>
          <p:cNvPicPr>
            <a:picLocks noChangeAspect="1" noChangeArrowheads="1"/>
          </p:cNvPicPr>
          <p:nvPr/>
        </p:nvPicPr>
        <p:blipFill>
          <a:blip r:embed="rId2"/>
          <a:srcRect/>
          <a:stretch>
            <a:fillRect/>
          </a:stretch>
        </p:blipFill>
        <p:spPr bwMode="auto">
          <a:xfrm>
            <a:off x="1752600" y="2819400"/>
            <a:ext cx="5162550" cy="1171575"/>
          </a:xfrm>
          <a:prstGeom prst="rect">
            <a:avLst/>
          </a:prstGeom>
          <a:noFill/>
          <a:ln w="9525">
            <a:noFill/>
            <a:miter lim="800000"/>
            <a:headEnd/>
            <a:tailEnd/>
          </a:ln>
          <a:effectLst/>
        </p:spPr>
      </p:pic>
      <p:pic>
        <p:nvPicPr>
          <p:cNvPr id="45059" name="Picture 3"/>
          <p:cNvPicPr>
            <a:picLocks noChangeAspect="1" noChangeArrowheads="1"/>
          </p:cNvPicPr>
          <p:nvPr/>
        </p:nvPicPr>
        <p:blipFill>
          <a:blip r:embed="rId3"/>
          <a:srcRect/>
          <a:stretch>
            <a:fillRect/>
          </a:stretch>
        </p:blipFill>
        <p:spPr bwMode="auto">
          <a:xfrm>
            <a:off x="1981200" y="5029200"/>
            <a:ext cx="5105400" cy="1685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86800" cy="1015663"/>
          </a:xfrm>
          <a:prstGeom prst="rect">
            <a:avLst/>
          </a:prstGeom>
        </p:spPr>
        <p:txBody>
          <a:bodyPr wrap="square">
            <a:spAutoFit/>
          </a:bodyPr>
          <a:lstStyle/>
          <a:p>
            <a:pPr algn="just">
              <a:lnSpc>
                <a:spcPct val="150000"/>
              </a:lnSpc>
            </a:pPr>
            <a:r>
              <a:rPr lang="en-US" sz="2000" dirty="0" smtClean="0">
                <a:solidFill>
                  <a:schemeClr val="accent6"/>
                </a:solidFill>
                <a:latin typeface="Times New Roman" pitchFamily="18" charset="0"/>
                <a:cs typeface="Times New Roman" pitchFamily="18" charset="0"/>
              </a:rPr>
              <a:t>(c) When many </a:t>
            </a:r>
            <a:r>
              <a:rPr lang="en-US" sz="2000" dirty="0" err="1" smtClean="0">
                <a:solidFill>
                  <a:schemeClr val="accent6"/>
                </a:solidFill>
                <a:latin typeface="Times New Roman" pitchFamily="18" charset="0"/>
                <a:cs typeface="Times New Roman" pitchFamily="18" charset="0"/>
              </a:rPr>
              <a:t>substituents</a:t>
            </a:r>
            <a:r>
              <a:rPr lang="en-US" sz="2000" dirty="0" smtClean="0">
                <a:solidFill>
                  <a:schemeClr val="accent6"/>
                </a:solidFill>
                <a:latin typeface="Times New Roman" pitchFamily="18" charset="0"/>
                <a:cs typeface="Times New Roman" pitchFamily="18" charset="0"/>
              </a:rPr>
              <a:t> are present, the numbering is done from the end where upon the sum of </a:t>
            </a:r>
            <a:r>
              <a:rPr lang="en-US" sz="2000" dirty="0" err="1" smtClean="0">
                <a:solidFill>
                  <a:schemeClr val="accent6"/>
                </a:solidFill>
                <a:latin typeface="Times New Roman" pitchFamily="18" charset="0"/>
                <a:cs typeface="Times New Roman" pitchFamily="18" charset="0"/>
              </a:rPr>
              <a:t>locants</a:t>
            </a:r>
            <a:r>
              <a:rPr lang="en-US" sz="2000" dirty="0" smtClean="0">
                <a:solidFill>
                  <a:schemeClr val="accent6"/>
                </a:solidFill>
                <a:latin typeface="Times New Roman" pitchFamily="18" charset="0"/>
                <a:cs typeface="Times New Roman" pitchFamily="18" charset="0"/>
              </a:rPr>
              <a:t> is the lowest (Lowest sum rule).</a:t>
            </a:r>
            <a:endParaRPr lang="en-US" sz="2000" dirty="0">
              <a:latin typeface="Times New Roman" pitchFamily="18" charset="0"/>
              <a:cs typeface="Times New Roman" pitchFamily="18" charset="0"/>
            </a:endParaRPr>
          </a:p>
        </p:txBody>
      </p:sp>
      <p:sp>
        <p:nvSpPr>
          <p:cNvPr id="3" name="Rectangle 2"/>
          <p:cNvSpPr/>
          <p:nvPr/>
        </p:nvSpPr>
        <p:spPr>
          <a:xfrm>
            <a:off x="228600" y="3810000"/>
            <a:ext cx="8458200" cy="1477328"/>
          </a:xfrm>
          <a:prstGeom prst="rect">
            <a:avLst/>
          </a:prstGeom>
        </p:spPr>
        <p:txBody>
          <a:bodyPr wrap="square">
            <a:spAutoFit/>
          </a:bodyPr>
          <a:lstStyle/>
          <a:p>
            <a:pPr algn="just">
              <a:lnSpc>
                <a:spcPct val="150000"/>
              </a:lnSpc>
            </a:pPr>
            <a:r>
              <a:rPr lang="en-US" sz="2000" dirty="0" smtClean="0">
                <a:solidFill>
                  <a:schemeClr val="accent6"/>
                </a:solidFill>
                <a:latin typeface="Times New Roman" pitchFamily="18" charset="0"/>
                <a:cs typeface="Times New Roman" pitchFamily="18" charset="0"/>
              </a:rPr>
              <a:t>d) If there are different alkyl </a:t>
            </a:r>
            <a:r>
              <a:rPr lang="en-US" sz="2000" dirty="0" err="1" smtClean="0">
                <a:solidFill>
                  <a:schemeClr val="accent6"/>
                </a:solidFill>
                <a:latin typeface="Times New Roman" pitchFamily="18" charset="0"/>
                <a:cs typeface="Times New Roman" pitchFamily="18" charset="0"/>
              </a:rPr>
              <a:t>substituents</a:t>
            </a:r>
            <a:r>
              <a:rPr lang="en-US" sz="2000" dirty="0" smtClean="0">
                <a:solidFill>
                  <a:schemeClr val="accent6"/>
                </a:solidFill>
                <a:latin typeface="Times New Roman" pitchFamily="18" charset="0"/>
                <a:cs typeface="Times New Roman" pitchFamily="18" charset="0"/>
              </a:rPr>
              <a:t> attached to the parent chain, their names are written in the alphabetical order.1t may be noted , that prefixes such as </a:t>
            </a:r>
            <a:r>
              <a:rPr lang="en-US" sz="2000" dirty="0" err="1" smtClean="0">
                <a:solidFill>
                  <a:schemeClr val="accent6"/>
                </a:solidFill>
                <a:latin typeface="Times New Roman" pitchFamily="18" charset="0"/>
                <a:cs typeface="Times New Roman" pitchFamily="18" charset="0"/>
              </a:rPr>
              <a:t>di</a:t>
            </a:r>
            <a:r>
              <a:rPr lang="en-US" sz="2000" dirty="0" smtClean="0">
                <a:solidFill>
                  <a:schemeClr val="accent6"/>
                </a:solidFill>
                <a:latin typeface="Times New Roman" pitchFamily="18" charset="0"/>
                <a:cs typeface="Times New Roman" pitchFamily="18" charset="0"/>
              </a:rPr>
              <a:t>, tri, etc., are not considered while arranging the substituent alphabetically.</a:t>
            </a:r>
            <a:endParaRPr lang="en-US" sz="2000" dirty="0">
              <a:solidFill>
                <a:schemeClr val="accent6"/>
              </a:solidFill>
              <a:latin typeface="Times New Roman" pitchFamily="18" charset="0"/>
              <a:cs typeface="Times New Roman" pitchFamily="18" charset="0"/>
            </a:endParaRPr>
          </a:p>
        </p:txBody>
      </p:sp>
      <p:pic>
        <p:nvPicPr>
          <p:cNvPr id="46082" name="Picture 2"/>
          <p:cNvPicPr>
            <a:picLocks noChangeAspect="1" noChangeArrowheads="1"/>
          </p:cNvPicPr>
          <p:nvPr/>
        </p:nvPicPr>
        <p:blipFill>
          <a:blip r:embed="rId2"/>
          <a:srcRect/>
          <a:stretch>
            <a:fillRect/>
          </a:stretch>
        </p:blipFill>
        <p:spPr bwMode="auto">
          <a:xfrm>
            <a:off x="381000" y="1371600"/>
            <a:ext cx="3552825" cy="2105025"/>
          </a:xfrm>
          <a:prstGeom prst="rect">
            <a:avLst/>
          </a:prstGeom>
          <a:noFill/>
          <a:ln w="9525">
            <a:noFill/>
            <a:miter lim="800000"/>
            <a:headEnd/>
            <a:tailEnd/>
          </a:ln>
          <a:effectLst/>
        </p:spPr>
      </p:pic>
      <p:pic>
        <p:nvPicPr>
          <p:cNvPr id="46083" name="Picture 3"/>
          <p:cNvPicPr>
            <a:picLocks noChangeAspect="1" noChangeArrowheads="1"/>
          </p:cNvPicPr>
          <p:nvPr/>
        </p:nvPicPr>
        <p:blipFill>
          <a:blip r:embed="rId3"/>
          <a:srcRect/>
          <a:stretch>
            <a:fillRect/>
          </a:stretch>
        </p:blipFill>
        <p:spPr bwMode="auto">
          <a:xfrm>
            <a:off x="4495800" y="1171575"/>
            <a:ext cx="4095750" cy="2714625"/>
          </a:xfrm>
          <a:prstGeom prst="rect">
            <a:avLst/>
          </a:prstGeom>
          <a:noFill/>
          <a:ln w="9525">
            <a:noFill/>
            <a:miter lim="800000"/>
            <a:headEnd/>
            <a:tailEnd/>
          </a:ln>
          <a:effectLst/>
        </p:spPr>
      </p:pic>
      <p:pic>
        <p:nvPicPr>
          <p:cNvPr id="46084" name="Picture 4"/>
          <p:cNvPicPr>
            <a:picLocks noChangeAspect="1" noChangeArrowheads="1"/>
          </p:cNvPicPr>
          <p:nvPr/>
        </p:nvPicPr>
        <p:blipFill>
          <a:blip r:embed="rId4"/>
          <a:srcRect/>
          <a:stretch>
            <a:fillRect/>
          </a:stretch>
        </p:blipFill>
        <p:spPr bwMode="auto">
          <a:xfrm>
            <a:off x="304800" y="5334000"/>
            <a:ext cx="3276600" cy="1457325"/>
          </a:xfrm>
          <a:prstGeom prst="rect">
            <a:avLst/>
          </a:prstGeom>
          <a:noFill/>
          <a:ln w="9525">
            <a:noFill/>
            <a:miter lim="800000"/>
            <a:headEnd/>
            <a:tailEnd/>
          </a:ln>
          <a:effectLst/>
        </p:spPr>
      </p:pic>
      <p:pic>
        <p:nvPicPr>
          <p:cNvPr id="46085" name="Picture 5"/>
          <p:cNvPicPr>
            <a:picLocks noChangeAspect="1" noChangeArrowheads="1"/>
          </p:cNvPicPr>
          <p:nvPr/>
        </p:nvPicPr>
        <p:blipFill>
          <a:blip r:embed="rId5"/>
          <a:srcRect/>
          <a:stretch>
            <a:fillRect/>
          </a:stretch>
        </p:blipFill>
        <p:spPr bwMode="auto">
          <a:xfrm>
            <a:off x="4648200" y="5334000"/>
            <a:ext cx="2324100" cy="1266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8915400" cy="1421992"/>
          </a:xfrm>
          <a:prstGeom prst="rect">
            <a:avLst/>
          </a:prstGeom>
        </p:spPr>
        <p:txBody>
          <a:bodyPr wrap="square">
            <a:spAutoFit/>
          </a:bodyPr>
          <a:lstStyle/>
          <a:p>
            <a:pPr algn="just">
              <a:lnSpc>
                <a:spcPct val="150000"/>
              </a:lnSpc>
            </a:pPr>
            <a:r>
              <a:rPr lang="en-US" sz="2000" dirty="0" smtClean="0">
                <a:solidFill>
                  <a:schemeClr val="accent6"/>
                </a:solidFill>
                <a:latin typeface="Times New Roman" pitchFamily="18" charset="0"/>
                <a:cs typeface="Times New Roman" pitchFamily="18" charset="0"/>
              </a:rPr>
              <a:t>(e) In case, there are different alkyl </a:t>
            </a:r>
            <a:r>
              <a:rPr lang="en-US" sz="2000" dirty="0" err="1" smtClean="0">
                <a:solidFill>
                  <a:schemeClr val="accent6"/>
                </a:solidFill>
                <a:latin typeface="Times New Roman" pitchFamily="18" charset="0"/>
                <a:cs typeface="Times New Roman" pitchFamily="18" charset="0"/>
              </a:rPr>
              <a:t>substituents</a:t>
            </a:r>
            <a:r>
              <a:rPr lang="en-US" sz="2000" dirty="0" smtClean="0">
                <a:solidFill>
                  <a:schemeClr val="accent6"/>
                </a:solidFill>
                <a:latin typeface="Times New Roman" pitchFamily="18" charset="0"/>
                <a:cs typeface="Times New Roman" pitchFamily="18" charset="0"/>
              </a:rPr>
              <a:t> at equivalent positions, then' numbering of the parent chain is done in such a way that the alkyl group which comes first in the alphabetical order gets the lower number.</a:t>
            </a:r>
            <a:endParaRPr lang="en-US" sz="2000" dirty="0">
              <a:solidFill>
                <a:schemeClr val="accent6"/>
              </a:solidFill>
              <a:latin typeface="Times New Roman" pitchFamily="18" charset="0"/>
              <a:cs typeface="Times New Roman" pitchFamily="18" charset="0"/>
            </a:endParaRPr>
          </a:p>
        </p:txBody>
      </p:sp>
      <p:sp>
        <p:nvSpPr>
          <p:cNvPr id="3" name="Rectangle 2"/>
          <p:cNvSpPr/>
          <p:nvPr/>
        </p:nvSpPr>
        <p:spPr>
          <a:xfrm>
            <a:off x="0" y="3124200"/>
            <a:ext cx="8915400" cy="1631216"/>
          </a:xfrm>
          <a:prstGeom prst="rect">
            <a:avLst/>
          </a:prstGeom>
        </p:spPr>
        <p:txBody>
          <a:bodyPr wrap="square">
            <a:spAutoFit/>
          </a:bodyPr>
          <a:lstStyle/>
          <a:p>
            <a:pPr algn="just"/>
            <a:r>
              <a:rPr lang="en-US" sz="2000" dirty="0" smtClean="0">
                <a:solidFill>
                  <a:schemeClr val="accent6"/>
                </a:solidFill>
                <a:latin typeface="Times New Roman" pitchFamily="18" charset="0"/>
                <a:cs typeface="Times New Roman" pitchFamily="18" charset="0"/>
              </a:rPr>
              <a:t>f) </a:t>
            </a:r>
            <a:r>
              <a:rPr lang="en-US" sz="2000" b="1" dirty="0" smtClean="0">
                <a:solidFill>
                  <a:schemeClr val="accent6"/>
                </a:solidFill>
                <a:latin typeface="Times New Roman" pitchFamily="18" charset="0"/>
                <a:cs typeface="Times New Roman" pitchFamily="18" charset="0"/>
              </a:rPr>
              <a:t>Naming the complex alkyl </a:t>
            </a:r>
            <a:r>
              <a:rPr lang="en-US" sz="2000" b="1" dirty="0" err="1" smtClean="0">
                <a:solidFill>
                  <a:schemeClr val="accent6"/>
                </a:solidFill>
                <a:latin typeface="Times New Roman" pitchFamily="18" charset="0"/>
                <a:cs typeface="Times New Roman" pitchFamily="18" charset="0"/>
              </a:rPr>
              <a:t>substituents</a:t>
            </a:r>
            <a:r>
              <a:rPr lang="en-US" sz="2000" b="1" dirty="0" smtClean="0">
                <a:solidFill>
                  <a:schemeClr val="accent6"/>
                </a:solidFill>
                <a:latin typeface="Times New Roman" pitchFamily="18" charset="0"/>
                <a:cs typeface="Times New Roman" pitchFamily="18" charset="0"/>
              </a:rPr>
              <a:t>: </a:t>
            </a:r>
            <a:r>
              <a:rPr lang="en-US" sz="2000" dirty="0" smtClean="0">
                <a:solidFill>
                  <a:schemeClr val="accent6"/>
                </a:solidFill>
                <a:latin typeface="Times New Roman" pitchFamily="18" charset="0"/>
                <a:cs typeface="Times New Roman" pitchFamily="18" charset="0"/>
              </a:rPr>
              <a:t>When the </a:t>
            </a:r>
            <a:r>
              <a:rPr lang="en-US" sz="2000" dirty="0" err="1" smtClean="0">
                <a:solidFill>
                  <a:schemeClr val="accent6"/>
                </a:solidFill>
                <a:latin typeface="Times New Roman" pitchFamily="18" charset="0"/>
                <a:cs typeface="Times New Roman" pitchFamily="18" charset="0"/>
              </a:rPr>
              <a:t>substituents</a:t>
            </a:r>
            <a:r>
              <a:rPr lang="en-US" sz="2000" dirty="0" smtClean="0">
                <a:solidFill>
                  <a:schemeClr val="accent6"/>
                </a:solidFill>
                <a:latin typeface="Times New Roman" pitchFamily="18" charset="0"/>
                <a:cs typeface="Times New Roman" pitchFamily="18" charset="0"/>
              </a:rPr>
              <a:t> on the parent chain has itself branched chain, it is named as substituted alkyl' group and its carbon chain is separately numbered in such a way, that the carbon atom directly attached to the parent chain is given number 1'. The name of this complex substituent is written in brackets. To avoid confusion with the number of carbon atoms of the parent chain</a:t>
            </a:r>
            <a:endParaRPr lang="en-US" sz="2000" dirty="0">
              <a:solidFill>
                <a:schemeClr val="accent6"/>
              </a:solidFill>
              <a:latin typeface="Times New Roman" pitchFamily="18" charset="0"/>
              <a:cs typeface="Times New Roman" pitchFamily="18" charset="0"/>
            </a:endParaRPr>
          </a:p>
        </p:txBody>
      </p:sp>
      <p:pic>
        <p:nvPicPr>
          <p:cNvPr id="47106" name="Picture 2"/>
          <p:cNvPicPr>
            <a:picLocks noChangeAspect="1" noChangeArrowheads="1"/>
          </p:cNvPicPr>
          <p:nvPr/>
        </p:nvPicPr>
        <p:blipFill>
          <a:blip r:embed="rId2"/>
          <a:srcRect/>
          <a:stretch>
            <a:fillRect/>
          </a:stretch>
        </p:blipFill>
        <p:spPr bwMode="auto">
          <a:xfrm>
            <a:off x="0" y="1676400"/>
            <a:ext cx="3524250" cy="1181100"/>
          </a:xfrm>
          <a:prstGeom prst="rect">
            <a:avLst/>
          </a:prstGeom>
          <a:noFill/>
          <a:ln w="9525">
            <a:noFill/>
            <a:miter lim="800000"/>
            <a:headEnd/>
            <a:tailEnd/>
          </a:ln>
          <a:effectLst/>
        </p:spPr>
      </p:pic>
      <p:pic>
        <p:nvPicPr>
          <p:cNvPr id="47107" name="Picture 3"/>
          <p:cNvPicPr>
            <a:picLocks noChangeAspect="1" noChangeArrowheads="1"/>
          </p:cNvPicPr>
          <p:nvPr/>
        </p:nvPicPr>
        <p:blipFill>
          <a:blip r:embed="rId3"/>
          <a:srcRect/>
          <a:stretch>
            <a:fillRect/>
          </a:stretch>
        </p:blipFill>
        <p:spPr bwMode="auto">
          <a:xfrm>
            <a:off x="4191000" y="1752600"/>
            <a:ext cx="3800475" cy="1228725"/>
          </a:xfrm>
          <a:prstGeom prst="rect">
            <a:avLst/>
          </a:prstGeom>
          <a:noFill/>
          <a:ln w="9525">
            <a:noFill/>
            <a:miter lim="800000"/>
            <a:headEnd/>
            <a:tailEnd/>
          </a:ln>
          <a:effectLst/>
        </p:spPr>
      </p:pic>
      <p:pic>
        <p:nvPicPr>
          <p:cNvPr id="47108" name="Picture 4"/>
          <p:cNvPicPr>
            <a:picLocks noChangeAspect="1" noChangeArrowheads="1"/>
          </p:cNvPicPr>
          <p:nvPr/>
        </p:nvPicPr>
        <p:blipFill>
          <a:blip r:embed="rId4"/>
          <a:srcRect/>
          <a:stretch>
            <a:fillRect/>
          </a:stretch>
        </p:blipFill>
        <p:spPr bwMode="auto">
          <a:xfrm>
            <a:off x="0" y="4800600"/>
            <a:ext cx="4724400" cy="1990725"/>
          </a:xfrm>
          <a:prstGeom prst="rect">
            <a:avLst/>
          </a:prstGeom>
          <a:noFill/>
          <a:ln w="9525">
            <a:noFill/>
            <a:miter lim="800000"/>
            <a:headEnd/>
            <a:tailEnd/>
          </a:ln>
          <a:effectLst/>
        </p:spPr>
      </p:pic>
      <p:pic>
        <p:nvPicPr>
          <p:cNvPr id="47109" name="Picture 5"/>
          <p:cNvPicPr>
            <a:picLocks noChangeAspect="1" noChangeArrowheads="1"/>
          </p:cNvPicPr>
          <p:nvPr/>
        </p:nvPicPr>
        <p:blipFill>
          <a:blip r:embed="rId5"/>
          <a:srcRect/>
          <a:stretch>
            <a:fillRect/>
          </a:stretch>
        </p:blipFill>
        <p:spPr bwMode="auto">
          <a:xfrm>
            <a:off x="4876800" y="5105400"/>
            <a:ext cx="3648075"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458200" cy="430887"/>
          </a:xfrm>
          <a:prstGeom prst="rect">
            <a:avLst/>
          </a:prstGeom>
        </p:spPr>
        <p:txBody>
          <a:bodyPr wrap="square">
            <a:spAutoFit/>
          </a:bodyPr>
          <a:lstStyle/>
          <a:p>
            <a:r>
              <a:rPr lang="en-US" sz="2200" b="1" dirty="0" smtClean="0">
                <a:latin typeface="Times New Roman" pitchFamily="18" charset="0"/>
                <a:cs typeface="Times New Roman" pitchFamily="18" charset="0"/>
              </a:rPr>
              <a:t>[B] Rules for Naming Complex Unsaturated Aliphatic Hydrocarbons</a:t>
            </a:r>
            <a:endParaRPr lang="en-US" sz="2200" b="1" dirty="0">
              <a:latin typeface="Times New Roman" pitchFamily="18" charset="0"/>
              <a:cs typeface="Times New Roman" pitchFamily="18" charset="0"/>
            </a:endParaRPr>
          </a:p>
        </p:txBody>
      </p:sp>
      <p:sp>
        <p:nvSpPr>
          <p:cNvPr id="3" name="Rectangle 2"/>
          <p:cNvSpPr/>
          <p:nvPr/>
        </p:nvSpPr>
        <p:spPr>
          <a:xfrm>
            <a:off x="152400" y="1066800"/>
            <a:ext cx="8763000" cy="1477328"/>
          </a:xfrm>
          <a:prstGeom prst="rect">
            <a:avLst/>
          </a:prstGeom>
        </p:spPr>
        <p:txBody>
          <a:bodyPr wrap="square">
            <a:spAutoFit/>
          </a:bodyPr>
          <a:lstStyle/>
          <a:p>
            <a:pPr algn="just">
              <a:lnSpc>
                <a:spcPct val="150000"/>
              </a:lnSpc>
            </a:pPr>
            <a:r>
              <a:rPr lang="en-US" sz="2000" b="1" dirty="0" smtClean="0">
                <a:solidFill>
                  <a:schemeClr val="accent6"/>
                </a:solidFill>
                <a:latin typeface="Times New Roman" pitchFamily="18" charset="0"/>
                <a:cs typeface="Times New Roman" pitchFamily="18" charset="0"/>
              </a:rPr>
              <a:t>(1) Longest chain: </a:t>
            </a:r>
            <a:r>
              <a:rPr lang="en-US" sz="2000" dirty="0" smtClean="0">
                <a:solidFill>
                  <a:schemeClr val="accent6"/>
                </a:solidFill>
                <a:latin typeface="Times New Roman" pitchFamily="18" charset="0"/>
                <a:cs typeface="Times New Roman" pitchFamily="18" charset="0"/>
              </a:rPr>
              <a:t>In the case of unsaturated hydrocarbons, the longest chain of carbon atoms (parent chain) is so selected as to include the double or triple bond even if it is not the actual longest chain of carbon atoms.</a:t>
            </a:r>
            <a:endParaRPr lang="en-US" sz="2000" dirty="0">
              <a:solidFill>
                <a:schemeClr val="accent6"/>
              </a:solidFill>
              <a:latin typeface="Times New Roman" pitchFamily="18" charset="0"/>
              <a:cs typeface="Times New Roman" pitchFamily="18" charset="0"/>
            </a:endParaRPr>
          </a:p>
        </p:txBody>
      </p:sp>
      <p:pic>
        <p:nvPicPr>
          <p:cNvPr id="48130" name="Picture 2"/>
          <p:cNvPicPr>
            <a:picLocks noChangeAspect="1" noChangeArrowheads="1"/>
          </p:cNvPicPr>
          <p:nvPr/>
        </p:nvPicPr>
        <p:blipFill>
          <a:blip r:embed="rId2"/>
          <a:srcRect/>
          <a:stretch>
            <a:fillRect/>
          </a:stretch>
        </p:blipFill>
        <p:spPr bwMode="auto">
          <a:xfrm>
            <a:off x="1752600" y="2590800"/>
            <a:ext cx="5143500" cy="1409700"/>
          </a:xfrm>
          <a:prstGeom prst="rect">
            <a:avLst/>
          </a:prstGeom>
          <a:noFill/>
          <a:ln w="9525">
            <a:noFill/>
            <a:miter lim="800000"/>
            <a:headEnd/>
            <a:tailEnd/>
          </a:ln>
          <a:effectLst/>
        </p:spPr>
      </p:pic>
      <p:sp>
        <p:nvSpPr>
          <p:cNvPr id="6" name="Rectangle 5"/>
          <p:cNvSpPr/>
          <p:nvPr/>
        </p:nvSpPr>
        <p:spPr>
          <a:xfrm>
            <a:off x="228600" y="4191000"/>
            <a:ext cx="8610600" cy="1421992"/>
          </a:xfrm>
          <a:prstGeom prst="rect">
            <a:avLst/>
          </a:prstGeom>
        </p:spPr>
        <p:txBody>
          <a:bodyPr wrap="square">
            <a:spAutoFit/>
          </a:bodyPr>
          <a:lstStyle/>
          <a:p>
            <a:pPr algn="just">
              <a:lnSpc>
                <a:spcPct val="150000"/>
              </a:lnSpc>
            </a:pPr>
            <a:r>
              <a:rPr lang="en-US" sz="2000" dirty="0" smtClean="0">
                <a:solidFill>
                  <a:schemeClr val="accent6"/>
                </a:solidFill>
                <a:latin typeface="Times New Roman" pitchFamily="18" charset="0"/>
                <a:cs typeface="Times New Roman" pitchFamily="18" charset="0"/>
              </a:rPr>
              <a:t>When more than one double or triple bond is present in the molecule, the longest chain of carbon atoms is so selected that it includes maximum number of such bonds even if it is not the actual longest chain.</a:t>
            </a:r>
            <a:endParaRPr lang="en-US" sz="2000" dirty="0">
              <a:solidFill>
                <a:schemeClr val="accent6"/>
              </a:solidFill>
              <a:latin typeface="Times New Roman" pitchFamily="18" charset="0"/>
              <a:cs typeface="Times New Roman" pitchFamily="18" charset="0"/>
            </a:endParaRPr>
          </a:p>
        </p:txBody>
      </p:sp>
      <p:pic>
        <p:nvPicPr>
          <p:cNvPr id="48132" name="Picture 4"/>
          <p:cNvPicPr>
            <a:picLocks noChangeAspect="1" noChangeArrowheads="1"/>
          </p:cNvPicPr>
          <p:nvPr/>
        </p:nvPicPr>
        <p:blipFill>
          <a:blip r:embed="rId3"/>
          <a:srcRect/>
          <a:stretch>
            <a:fillRect/>
          </a:stretch>
        </p:blipFill>
        <p:spPr bwMode="auto">
          <a:xfrm>
            <a:off x="5257800" y="5334000"/>
            <a:ext cx="3562350" cy="133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686800" cy="1938992"/>
          </a:xfrm>
          <a:prstGeom prst="rect">
            <a:avLst/>
          </a:prstGeom>
        </p:spPr>
        <p:txBody>
          <a:bodyPr wrap="square">
            <a:spAutoFit/>
          </a:bodyPr>
          <a:lstStyle/>
          <a:p>
            <a:pPr algn="just">
              <a:lnSpc>
                <a:spcPct val="150000"/>
              </a:lnSpc>
            </a:pPr>
            <a:r>
              <a:rPr lang="en-US" sz="2000" dirty="0" smtClean="0">
                <a:solidFill>
                  <a:schemeClr val="accent6"/>
                </a:solidFill>
                <a:latin typeface="Times New Roman" pitchFamily="18" charset="0"/>
                <a:cs typeface="Times New Roman" pitchFamily="18" charset="0"/>
              </a:rPr>
              <a:t>2) A primary suffix is added to the root word to indicate the presence of double or triple bond in the parent chain.</a:t>
            </a:r>
          </a:p>
          <a:p>
            <a:pPr algn="just">
              <a:lnSpc>
                <a:spcPct val="150000"/>
              </a:lnSpc>
            </a:pPr>
            <a:r>
              <a:rPr lang="en-US" sz="2000" dirty="0" smtClean="0">
                <a:solidFill>
                  <a:schemeClr val="accent6"/>
                </a:solidFill>
                <a:latin typeface="Times New Roman" pitchFamily="18" charset="0"/>
                <a:cs typeface="Times New Roman" pitchFamily="18" charset="0"/>
              </a:rPr>
              <a:t>	For one double bond = Root word + </a:t>
            </a:r>
            <a:r>
              <a:rPr lang="en-US" sz="2000" dirty="0" err="1" smtClean="0">
                <a:solidFill>
                  <a:schemeClr val="accent6"/>
                </a:solidFill>
                <a:latin typeface="Times New Roman" pitchFamily="18" charset="0"/>
                <a:cs typeface="Times New Roman" pitchFamily="18" charset="0"/>
              </a:rPr>
              <a:t>locant</a:t>
            </a:r>
            <a:r>
              <a:rPr lang="en-US" sz="2000" dirty="0" smtClean="0">
                <a:solidFill>
                  <a:schemeClr val="accent6"/>
                </a:solidFill>
                <a:latin typeface="Times New Roman" pitchFamily="18" charset="0"/>
                <a:cs typeface="Times New Roman" pitchFamily="18" charset="0"/>
              </a:rPr>
              <a:t> + </a:t>
            </a:r>
            <a:r>
              <a:rPr lang="en-US" sz="2000" dirty="0" err="1" smtClean="0">
                <a:solidFill>
                  <a:schemeClr val="accent6"/>
                </a:solidFill>
                <a:latin typeface="Times New Roman" pitchFamily="18" charset="0"/>
                <a:cs typeface="Times New Roman" pitchFamily="18" charset="0"/>
              </a:rPr>
              <a:t>ene</a:t>
            </a:r>
            <a:endParaRPr lang="en-US" sz="2000" dirty="0" smtClean="0">
              <a:solidFill>
                <a:schemeClr val="accent6"/>
              </a:solidFill>
              <a:latin typeface="Times New Roman" pitchFamily="18" charset="0"/>
              <a:cs typeface="Times New Roman" pitchFamily="18" charset="0"/>
            </a:endParaRPr>
          </a:p>
          <a:p>
            <a:pPr algn="just">
              <a:lnSpc>
                <a:spcPct val="150000"/>
              </a:lnSpc>
            </a:pPr>
            <a:r>
              <a:rPr lang="en-US" sz="2000" dirty="0" smtClean="0">
                <a:solidFill>
                  <a:schemeClr val="accent6"/>
                </a:solidFill>
                <a:latin typeface="Times New Roman" pitchFamily="18" charset="0"/>
                <a:cs typeface="Times New Roman" pitchFamily="18" charset="0"/>
              </a:rPr>
              <a:t>	For one triple bond = Root word + </a:t>
            </a:r>
            <a:r>
              <a:rPr lang="en-US" sz="2000" dirty="0" err="1" smtClean="0">
                <a:solidFill>
                  <a:schemeClr val="accent6"/>
                </a:solidFill>
                <a:latin typeface="Times New Roman" pitchFamily="18" charset="0"/>
                <a:cs typeface="Times New Roman" pitchFamily="18" charset="0"/>
              </a:rPr>
              <a:t>locant</a:t>
            </a:r>
            <a:r>
              <a:rPr lang="en-US" sz="2000" dirty="0" smtClean="0">
                <a:solidFill>
                  <a:schemeClr val="accent6"/>
                </a:solidFill>
                <a:latin typeface="Times New Roman" pitchFamily="18" charset="0"/>
                <a:cs typeface="Times New Roman" pitchFamily="18" charset="0"/>
              </a:rPr>
              <a:t> + </a:t>
            </a:r>
            <a:r>
              <a:rPr lang="en-US" sz="2000" dirty="0" err="1" smtClean="0">
                <a:solidFill>
                  <a:schemeClr val="accent6"/>
                </a:solidFill>
                <a:latin typeface="Times New Roman" pitchFamily="18" charset="0"/>
                <a:cs typeface="Times New Roman" pitchFamily="18" charset="0"/>
              </a:rPr>
              <a:t>yne</a:t>
            </a:r>
            <a:endParaRPr lang="en-US" sz="2000" dirty="0">
              <a:solidFill>
                <a:schemeClr val="accent6"/>
              </a:solidFill>
              <a:latin typeface="Times New Roman" pitchFamily="18" charset="0"/>
              <a:cs typeface="Times New Roman" pitchFamily="18" charset="0"/>
            </a:endParaRPr>
          </a:p>
        </p:txBody>
      </p:sp>
      <p:sp>
        <p:nvSpPr>
          <p:cNvPr id="3" name="Rectangle 2"/>
          <p:cNvSpPr/>
          <p:nvPr/>
        </p:nvSpPr>
        <p:spPr>
          <a:xfrm>
            <a:off x="228600" y="2971800"/>
            <a:ext cx="8686800" cy="1938992"/>
          </a:xfrm>
          <a:prstGeom prst="rect">
            <a:avLst/>
          </a:prstGeom>
        </p:spPr>
        <p:txBody>
          <a:bodyPr wrap="square">
            <a:spAutoFit/>
          </a:bodyPr>
          <a:lstStyle/>
          <a:p>
            <a:pPr algn="just">
              <a:lnSpc>
                <a:spcPct val="150000"/>
              </a:lnSpc>
            </a:pPr>
            <a:r>
              <a:rPr lang="en-US" sz="2000" dirty="0" smtClean="0">
                <a:solidFill>
                  <a:schemeClr val="accent6"/>
                </a:solidFill>
                <a:latin typeface="Times New Roman" pitchFamily="18" charset="0"/>
                <a:cs typeface="Times New Roman" pitchFamily="18" charset="0"/>
              </a:rPr>
              <a:t>In case the parent chains contain two or more double bonds (two or more triple bonds), the prefixes </a:t>
            </a:r>
            <a:r>
              <a:rPr lang="en-US" sz="2000" dirty="0" err="1" smtClean="0">
                <a:solidFill>
                  <a:schemeClr val="accent6"/>
                </a:solidFill>
                <a:latin typeface="Times New Roman" pitchFamily="18" charset="0"/>
                <a:cs typeface="Times New Roman" pitchFamily="18" charset="0"/>
              </a:rPr>
              <a:t>di</a:t>
            </a:r>
            <a:r>
              <a:rPr lang="en-US" sz="2000" dirty="0" smtClean="0">
                <a:solidFill>
                  <a:schemeClr val="accent6"/>
                </a:solidFill>
                <a:latin typeface="Times New Roman" pitchFamily="18" charset="0"/>
                <a:cs typeface="Times New Roman" pitchFamily="18" charset="0"/>
              </a:rPr>
              <a:t>-, tri, tetra, etc., are used before primary suffix.</a:t>
            </a:r>
          </a:p>
          <a:p>
            <a:pPr algn="just">
              <a:lnSpc>
                <a:spcPct val="150000"/>
              </a:lnSpc>
            </a:pPr>
            <a:r>
              <a:rPr lang="en-US" sz="2000" dirty="0" smtClean="0">
                <a:solidFill>
                  <a:schemeClr val="accent6"/>
                </a:solidFill>
                <a:latin typeface="Times New Roman" pitchFamily="18" charset="0"/>
                <a:cs typeface="Times New Roman" pitchFamily="18" charset="0"/>
              </a:rPr>
              <a:t>	For two double bonds = Root word + </a:t>
            </a:r>
            <a:r>
              <a:rPr lang="en-US" sz="2000" dirty="0" err="1" smtClean="0">
                <a:solidFill>
                  <a:schemeClr val="accent6"/>
                </a:solidFill>
                <a:latin typeface="Times New Roman" pitchFamily="18" charset="0"/>
                <a:cs typeface="Times New Roman" pitchFamily="18" charset="0"/>
              </a:rPr>
              <a:t>locant</a:t>
            </a:r>
            <a:r>
              <a:rPr lang="en-US" sz="2000" dirty="0" smtClean="0">
                <a:solidFill>
                  <a:schemeClr val="accent6"/>
                </a:solidFill>
                <a:latin typeface="Times New Roman" pitchFamily="18" charset="0"/>
                <a:cs typeface="Times New Roman" pitchFamily="18" charset="0"/>
              </a:rPr>
              <a:t> +</a:t>
            </a:r>
            <a:r>
              <a:rPr lang="en-US" sz="2000" dirty="0" err="1" smtClean="0">
                <a:solidFill>
                  <a:schemeClr val="accent6"/>
                </a:solidFill>
                <a:latin typeface="Times New Roman" pitchFamily="18" charset="0"/>
                <a:cs typeface="Times New Roman" pitchFamily="18" charset="0"/>
              </a:rPr>
              <a:t>diene</a:t>
            </a:r>
            <a:endParaRPr lang="en-US" sz="2000" dirty="0" smtClean="0">
              <a:solidFill>
                <a:schemeClr val="accent6"/>
              </a:solidFill>
              <a:latin typeface="Times New Roman" pitchFamily="18" charset="0"/>
              <a:cs typeface="Times New Roman" pitchFamily="18" charset="0"/>
            </a:endParaRPr>
          </a:p>
          <a:p>
            <a:pPr algn="just">
              <a:lnSpc>
                <a:spcPct val="150000"/>
              </a:lnSpc>
            </a:pPr>
            <a:r>
              <a:rPr lang="en-US" sz="2000" dirty="0" smtClean="0">
                <a:solidFill>
                  <a:schemeClr val="accent6"/>
                </a:solidFill>
                <a:latin typeface="Times New Roman" pitchFamily="18" charset="0"/>
                <a:cs typeface="Times New Roman" pitchFamily="18" charset="0"/>
              </a:rPr>
              <a:t>	For two triple bonds = Root word + </a:t>
            </a:r>
            <a:r>
              <a:rPr lang="en-US" sz="2000" dirty="0" err="1" smtClean="0">
                <a:solidFill>
                  <a:schemeClr val="accent6"/>
                </a:solidFill>
                <a:latin typeface="Times New Roman" pitchFamily="18" charset="0"/>
                <a:cs typeface="Times New Roman" pitchFamily="18" charset="0"/>
              </a:rPr>
              <a:t>loeant</a:t>
            </a:r>
            <a:r>
              <a:rPr lang="en-US" sz="2000" dirty="0" smtClean="0">
                <a:solidFill>
                  <a:schemeClr val="accent6"/>
                </a:solidFill>
                <a:latin typeface="Times New Roman" pitchFamily="18" charset="0"/>
                <a:cs typeface="Times New Roman" pitchFamily="18" charset="0"/>
              </a:rPr>
              <a:t> + </a:t>
            </a:r>
            <a:r>
              <a:rPr lang="en-US" sz="2000" dirty="0" err="1" smtClean="0">
                <a:solidFill>
                  <a:schemeClr val="accent6"/>
                </a:solidFill>
                <a:latin typeface="Times New Roman" pitchFamily="18" charset="0"/>
                <a:cs typeface="Times New Roman" pitchFamily="18" charset="0"/>
              </a:rPr>
              <a:t>diyne</a:t>
            </a:r>
            <a:endParaRPr lang="en-US" sz="2000" dirty="0">
              <a:solidFill>
                <a:schemeClr val="accent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1421992"/>
          </a:xfrm>
          <a:prstGeom prst="rect">
            <a:avLst/>
          </a:prstGeom>
        </p:spPr>
        <p:txBody>
          <a:bodyPr wrap="square">
            <a:spAutoFit/>
          </a:bodyPr>
          <a:lstStyle/>
          <a:p>
            <a:pPr algn="just">
              <a:lnSpc>
                <a:spcPct val="150000"/>
              </a:lnSpc>
            </a:pPr>
            <a:r>
              <a:rPr lang="en-US" sz="2000" dirty="0" smtClean="0">
                <a:solidFill>
                  <a:schemeClr val="accent6"/>
                </a:solidFill>
                <a:latin typeface="Times New Roman" pitchFamily="18" charset="0"/>
                <a:cs typeface="Times New Roman" pitchFamily="18" charset="0"/>
              </a:rPr>
              <a:t>(3) </a:t>
            </a:r>
            <a:r>
              <a:rPr lang="en-US" sz="2000" b="1" dirty="0" smtClean="0">
                <a:solidFill>
                  <a:srgbClr val="3333FF"/>
                </a:solidFill>
                <a:latin typeface="Times New Roman" pitchFamily="18" charset="0"/>
                <a:cs typeface="Times New Roman" pitchFamily="18" charset="0"/>
              </a:rPr>
              <a:t>Numbering of carbon chain; </a:t>
            </a:r>
            <a:r>
              <a:rPr lang="en-US" sz="2000" dirty="0" smtClean="0">
                <a:solidFill>
                  <a:schemeClr val="accent6"/>
                </a:solidFill>
                <a:latin typeface="Times New Roman" pitchFamily="18" charset="0"/>
                <a:cs typeface="Times New Roman" pitchFamily="18" charset="0"/>
              </a:rPr>
              <a:t>The parent carbon chain is numbered in a manner so as to give lowest number to that carbon atom linked by double or triple bond even if it violates the rules of saturated hydrocarbons</a:t>
            </a:r>
            <a:endParaRPr lang="en-US" sz="2000" dirty="0">
              <a:solidFill>
                <a:schemeClr val="accent6"/>
              </a:solidFill>
              <a:latin typeface="Times New Roman" pitchFamily="18" charset="0"/>
              <a:cs typeface="Times New Roman" pitchFamily="18" charset="0"/>
            </a:endParaRPr>
          </a:p>
        </p:txBody>
      </p:sp>
      <p:sp>
        <p:nvSpPr>
          <p:cNvPr id="3" name="Rectangle 2"/>
          <p:cNvSpPr/>
          <p:nvPr/>
        </p:nvSpPr>
        <p:spPr>
          <a:xfrm>
            <a:off x="228600" y="3733800"/>
            <a:ext cx="8610600" cy="707886"/>
          </a:xfrm>
          <a:prstGeom prst="rect">
            <a:avLst/>
          </a:prstGeom>
        </p:spPr>
        <p:txBody>
          <a:bodyPr wrap="square">
            <a:spAutoFit/>
          </a:bodyPr>
          <a:lstStyle/>
          <a:p>
            <a:r>
              <a:rPr lang="en-US" sz="2000" dirty="0" smtClean="0">
                <a:solidFill>
                  <a:schemeClr val="accent6"/>
                </a:solidFill>
                <a:latin typeface="Times New Roman" pitchFamily="18" charset="0"/>
                <a:cs typeface="Times New Roman" pitchFamily="18" charset="0"/>
              </a:rPr>
              <a:t>(4) Alkyl groups or other </a:t>
            </a:r>
            <a:r>
              <a:rPr lang="en-US" sz="2000" dirty="0" err="1" smtClean="0">
                <a:solidFill>
                  <a:schemeClr val="accent6"/>
                </a:solidFill>
                <a:latin typeface="Times New Roman" pitchFamily="18" charset="0"/>
                <a:cs typeface="Times New Roman" pitchFamily="18" charset="0"/>
              </a:rPr>
              <a:t>substituents</a:t>
            </a:r>
            <a:r>
              <a:rPr lang="en-US" sz="2000" dirty="0" smtClean="0">
                <a:solidFill>
                  <a:schemeClr val="accent6"/>
                </a:solidFill>
                <a:latin typeface="Times New Roman" pitchFamily="18" charset="0"/>
                <a:cs typeface="Times New Roman" pitchFamily="18" charset="0"/>
              </a:rPr>
              <a:t>' are numbered, named and placed as prefixes in alphabetical order.</a:t>
            </a:r>
            <a:endParaRPr lang="en-US" sz="2000" dirty="0">
              <a:solidFill>
                <a:schemeClr val="accent6"/>
              </a:solidFill>
              <a:latin typeface="Times New Roman" pitchFamily="18" charset="0"/>
              <a:cs typeface="Times New Roman" pitchFamily="18" charset="0"/>
            </a:endParaRPr>
          </a:p>
        </p:txBody>
      </p:sp>
      <p:pic>
        <p:nvPicPr>
          <p:cNvPr id="49154" name="Picture 2"/>
          <p:cNvPicPr>
            <a:picLocks noChangeAspect="1" noChangeArrowheads="1"/>
          </p:cNvPicPr>
          <p:nvPr/>
        </p:nvPicPr>
        <p:blipFill>
          <a:blip r:embed="rId2"/>
          <a:srcRect/>
          <a:stretch>
            <a:fillRect/>
          </a:stretch>
        </p:blipFill>
        <p:spPr bwMode="auto">
          <a:xfrm>
            <a:off x="1066800" y="2057400"/>
            <a:ext cx="3762375" cy="828675"/>
          </a:xfrm>
          <a:prstGeom prst="rect">
            <a:avLst/>
          </a:prstGeom>
          <a:noFill/>
          <a:ln w="9525">
            <a:noFill/>
            <a:miter lim="800000"/>
            <a:headEnd/>
            <a:tailEnd/>
          </a:ln>
          <a:effectLst/>
        </p:spPr>
      </p:pic>
      <p:pic>
        <p:nvPicPr>
          <p:cNvPr id="49155" name="Picture 3"/>
          <p:cNvPicPr>
            <a:picLocks noChangeAspect="1" noChangeArrowheads="1"/>
          </p:cNvPicPr>
          <p:nvPr/>
        </p:nvPicPr>
        <p:blipFill>
          <a:blip r:embed="rId3"/>
          <a:srcRect/>
          <a:stretch>
            <a:fillRect/>
          </a:stretch>
        </p:blipFill>
        <p:spPr bwMode="auto">
          <a:xfrm>
            <a:off x="533400" y="4876800"/>
            <a:ext cx="3352800" cy="1123950"/>
          </a:xfrm>
          <a:prstGeom prst="rect">
            <a:avLst/>
          </a:prstGeom>
          <a:noFill/>
          <a:ln w="9525">
            <a:noFill/>
            <a:miter lim="800000"/>
            <a:headEnd/>
            <a:tailEnd/>
          </a:ln>
          <a:effectLst/>
        </p:spPr>
      </p:pic>
      <p:pic>
        <p:nvPicPr>
          <p:cNvPr id="49156" name="Picture 4"/>
          <p:cNvPicPr>
            <a:picLocks noChangeAspect="1" noChangeArrowheads="1"/>
          </p:cNvPicPr>
          <p:nvPr/>
        </p:nvPicPr>
        <p:blipFill>
          <a:blip r:embed="rId4"/>
          <a:srcRect/>
          <a:stretch>
            <a:fillRect/>
          </a:stretch>
        </p:blipFill>
        <p:spPr bwMode="auto">
          <a:xfrm>
            <a:off x="4800600" y="4724400"/>
            <a:ext cx="3009900" cy="952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153400" cy="769441"/>
          </a:xfrm>
          <a:prstGeom prst="rect">
            <a:avLst/>
          </a:prstGeom>
        </p:spPr>
        <p:txBody>
          <a:bodyPr wrap="square">
            <a:spAutoFit/>
          </a:bodyPr>
          <a:lstStyle/>
          <a:p>
            <a:r>
              <a:rPr lang="en-US" sz="2200" b="1" dirty="0" smtClean="0">
                <a:latin typeface="Times New Roman" pitchFamily="18" charset="0"/>
                <a:cs typeface="Times New Roman" pitchFamily="18" charset="0"/>
              </a:rPr>
              <a:t>[C] Rules for Naming Complex Aliphatic Compounds Containing One Functional Group</a:t>
            </a:r>
            <a:endParaRPr lang="en-US" sz="2200" b="1" dirty="0">
              <a:latin typeface="Times New Roman" pitchFamily="18" charset="0"/>
              <a:cs typeface="Times New Roman" pitchFamily="18" charset="0"/>
            </a:endParaRPr>
          </a:p>
        </p:txBody>
      </p:sp>
      <p:sp>
        <p:nvSpPr>
          <p:cNvPr id="3" name="Rectangle 2"/>
          <p:cNvSpPr/>
          <p:nvPr/>
        </p:nvSpPr>
        <p:spPr>
          <a:xfrm>
            <a:off x="0" y="1219200"/>
            <a:ext cx="8915400" cy="1015663"/>
          </a:xfrm>
          <a:prstGeom prst="rect">
            <a:avLst/>
          </a:prstGeom>
        </p:spPr>
        <p:txBody>
          <a:bodyPr wrap="square">
            <a:spAutoFit/>
          </a:bodyPr>
          <a:lstStyle/>
          <a:p>
            <a:pPr algn="just">
              <a:lnSpc>
                <a:spcPct val="150000"/>
              </a:lnSpc>
            </a:pPr>
            <a:r>
              <a:rPr lang="en-US" sz="2000" dirty="0" smtClean="0">
                <a:solidFill>
                  <a:srgbClr val="C00000"/>
                </a:solidFill>
                <a:latin typeface="Times New Roman" pitchFamily="18" charset="0"/>
                <a:cs typeface="Times New Roman" pitchFamily="18" charset="0"/>
              </a:rPr>
              <a:t>(1) Longest chain: The parent carbon chain is so, chosen as to include the functional group even if it is not the actual longest continuous chain.</a:t>
            </a:r>
            <a:endParaRPr lang="en-US" sz="2000" dirty="0">
              <a:solidFill>
                <a:srgbClr val="C00000"/>
              </a:solidFill>
              <a:latin typeface="Times New Roman" pitchFamily="18" charset="0"/>
              <a:cs typeface="Times New Roman" pitchFamily="18" charset="0"/>
            </a:endParaRPr>
          </a:p>
        </p:txBody>
      </p:sp>
      <p:sp>
        <p:nvSpPr>
          <p:cNvPr id="4" name="Rectangle 3"/>
          <p:cNvSpPr/>
          <p:nvPr/>
        </p:nvSpPr>
        <p:spPr>
          <a:xfrm>
            <a:off x="0" y="3276600"/>
            <a:ext cx="8991600" cy="1477328"/>
          </a:xfrm>
          <a:prstGeom prst="rect">
            <a:avLst/>
          </a:prstGeom>
        </p:spPr>
        <p:txBody>
          <a:bodyPr wrap="square">
            <a:spAutoFit/>
          </a:bodyPr>
          <a:lstStyle/>
          <a:p>
            <a:pPr algn="just">
              <a:lnSpc>
                <a:spcPct val="150000"/>
              </a:lnSpc>
            </a:pPr>
            <a:r>
              <a:rPr lang="en-US" sz="2000" dirty="0" smtClean="0">
                <a:solidFill>
                  <a:srgbClr val="C00000"/>
                </a:solidFill>
                <a:latin typeface="Times New Roman" pitchFamily="18" charset="0"/>
                <a:cs typeface="Times New Roman" pitchFamily="18" charset="0"/>
              </a:rPr>
              <a:t>(2) Numbering of. parent chain: The numbering of the parent carbon chain is done in such a way that the carbon linking to functional group gets the lowest number even if there is violation of saturated hydrocarbon rules.</a:t>
            </a:r>
            <a:endParaRPr lang="en-US" sz="2000" dirty="0">
              <a:solidFill>
                <a:srgbClr val="C00000"/>
              </a:solidFill>
              <a:latin typeface="Times New Roman" pitchFamily="18" charset="0"/>
              <a:cs typeface="Times New Roman" pitchFamily="18" charset="0"/>
            </a:endParaRPr>
          </a:p>
        </p:txBody>
      </p:sp>
      <p:pic>
        <p:nvPicPr>
          <p:cNvPr id="50178" name="Picture 2"/>
          <p:cNvPicPr>
            <a:picLocks noChangeAspect="1" noChangeArrowheads="1"/>
          </p:cNvPicPr>
          <p:nvPr/>
        </p:nvPicPr>
        <p:blipFill>
          <a:blip r:embed="rId2"/>
          <a:srcRect/>
          <a:stretch>
            <a:fillRect/>
          </a:stretch>
        </p:blipFill>
        <p:spPr bwMode="auto">
          <a:xfrm>
            <a:off x="5334000" y="2209800"/>
            <a:ext cx="3562350" cy="1133475"/>
          </a:xfrm>
          <a:prstGeom prst="rect">
            <a:avLst/>
          </a:prstGeom>
          <a:noFill/>
          <a:ln w="9525">
            <a:noFill/>
            <a:miter lim="800000"/>
            <a:headEnd/>
            <a:tailEnd/>
          </a:ln>
          <a:effectLst/>
        </p:spPr>
      </p:pic>
      <p:pic>
        <p:nvPicPr>
          <p:cNvPr id="50179" name="Picture 3"/>
          <p:cNvPicPr>
            <a:picLocks noChangeAspect="1" noChangeArrowheads="1"/>
          </p:cNvPicPr>
          <p:nvPr/>
        </p:nvPicPr>
        <p:blipFill>
          <a:blip r:embed="rId3"/>
          <a:srcRect/>
          <a:stretch>
            <a:fillRect/>
          </a:stretch>
        </p:blipFill>
        <p:spPr bwMode="auto">
          <a:xfrm>
            <a:off x="1447800" y="4876800"/>
            <a:ext cx="3457575" cy="990600"/>
          </a:xfrm>
          <a:prstGeom prst="rect">
            <a:avLst/>
          </a:prstGeom>
          <a:noFill/>
          <a:ln w="9525">
            <a:noFill/>
            <a:miter lim="800000"/>
            <a:headEnd/>
            <a:tailEnd/>
          </a:ln>
          <a:effectLst/>
        </p:spPr>
      </p:pic>
      <p:pic>
        <p:nvPicPr>
          <p:cNvPr id="50180" name="Picture 4"/>
          <p:cNvPicPr>
            <a:picLocks noChangeAspect="1" noChangeArrowheads="1"/>
          </p:cNvPicPr>
          <p:nvPr/>
        </p:nvPicPr>
        <p:blipFill>
          <a:blip r:embed="rId4"/>
          <a:srcRect/>
          <a:stretch>
            <a:fillRect/>
          </a:stretch>
        </p:blipFill>
        <p:spPr bwMode="auto">
          <a:xfrm>
            <a:off x="5334000" y="4343400"/>
            <a:ext cx="3200400" cy="1419225"/>
          </a:xfrm>
          <a:prstGeom prst="rect">
            <a:avLst/>
          </a:prstGeom>
          <a:noFill/>
          <a:ln w="9525">
            <a:noFill/>
            <a:miter lim="800000"/>
            <a:headEnd/>
            <a:tailEnd/>
          </a:ln>
          <a:effectLst/>
        </p:spPr>
      </p:pic>
      <p:sp>
        <p:nvSpPr>
          <p:cNvPr id="8" name="Rectangle 7"/>
          <p:cNvSpPr/>
          <p:nvPr/>
        </p:nvSpPr>
        <p:spPr>
          <a:xfrm>
            <a:off x="0" y="5934670"/>
            <a:ext cx="8991600" cy="923330"/>
          </a:xfrm>
          <a:prstGeom prst="rect">
            <a:avLst/>
          </a:prstGeom>
        </p:spPr>
        <p:txBody>
          <a:bodyPr wrap="square">
            <a:spAutoFit/>
          </a:bodyPr>
          <a:lstStyle/>
          <a:p>
            <a:pPr algn="just"/>
            <a:r>
              <a:rPr lang="en-US" dirty="0" smtClean="0">
                <a:solidFill>
                  <a:srgbClr val="92D050"/>
                </a:solidFill>
                <a:latin typeface="Times New Roman" pitchFamily="18" charset="0"/>
                <a:cs typeface="Times New Roman" pitchFamily="18" charset="0"/>
              </a:rPr>
              <a:t>When a chain terminating group such as -CHO, -COOH, COOR, -CONH</a:t>
            </a:r>
            <a:r>
              <a:rPr lang="en-US" baseline="-25000" dirty="0" smtClean="0">
                <a:solidFill>
                  <a:srgbClr val="92D050"/>
                </a:solidFill>
                <a:latin typeface="Times New Roman" pitchFamily="18" charset="0"/>
                <a:cs typeface="Times New Roman" pitchFamily="18" charset="0"/>
              </a:rPr>
              <a:t>2</a:t>
            </a:r>
            <a:r>
              <a:rPr lang="en-US" dirty="0" smtClean="0">
                <a:solidFill>
                  <a:srgbClr val="92D050"/>
                </a:solidFill>
                <a:latin typeface="Times New Roman" pitchFamily="18" charset="0"/>
                <a:cs typeface="Times New Roman" pitchFamily="18" charset="0"/>
              </a:rPr>
              <a:t>, -CN, etc., is present as the functional group, it must be assigned number 1. This does not apply to non terminal groups such as &gt;CO, -NH</a:t>
            </a:r>
            <a:r>
              <a:rPr lang="en-US" baseline="-25000" dirty="0" smtClean="0">
                <a:solidFill>
                  <a:srgbClr val="92D050"/>
                </a:solidFill>
                <a:latin typeface="Times New Roman" pitchFamily="18" charset="0"/>
                <a:cs typeface="Times New Roman" pitchFamily="18" charset="0"/>
              </a:rPr>
              <a:t>2</a:t>
            </a:r>
            <a:r>
              <a:rPr lang="en-US" dirty="0" smtClean="0">
                <a:solidFill>
                  <a:srgbClr val="92D050"/>
                </a:solidFill>
                <a:latin typeface="Times New Roman" pitchFamily="18" charset="0"/>
                <a:cs typeface="Times New Roman" pitchFamily="18" charset="0"/>
              </a:rPr>
              <a:t> and –OH, which may or may not be assigned 1.</a:t>
            </a:r>
            <a:endParaRPr lang="en-US" dirty="0">
              <a:solidFill>
                <a:srgbClr val="92D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09600"/>
            <a:ext cx="8915400" cy="4191981"/>
          </a:xfrm>
          <a:prstGeom prst="rect">
            <a:avLst/>
          </a:prstGeom>
        </p:spPr>
        <p:txBody>
          <a:bodyPr wrap="square">
            <a:spAutoFit/>
          </a:bodyPr>
          <a:lstStyle/>
          <a:p>
            <a:pPr algn="just">
              <a:lnSpc>
                <a:spcPct val="150000"/>
              </a:lnSpc>
            </a:pPr>
            <a:r>
              <a:rPr lang="en-US" sz="2000" dirty="0" smtClean="0">
                <a:solidFill>
                  <a:schemeClr val="accent6"/>
                </a:solidFill>
                <a:latin typeface="Times New Roman" pitchFamily="18" charset="0"/>
                <a:cs typeface="Times New Roman" pitchFamily="18" charset="0"/>
              </a:rPr>
              <a:t>3) The last 'e' of the primary suffix is dropped and the secondary suffix representing the functional group is added. The number giving the position of the functional group is inserted in the name.</a:t>
            </a:r>
          </a:p>
          <a:p>
            <a:pPr algn="just">
              <a:lnSpc>
                <a:spcPct val="150000"/>
              </a:lnSpc>
            </a:pPr>
            <a:r>
              <a:rPr lang="en-US" sz="2000" dirty="0" smtClean="0">
                <a:solidFill>
                  <a:schemeClr val="accent6"/>
                </a:solidFill>
                <a:latin typeface="Times New Roman" pitchFamily="18" charset="0"/>
                <a:cs typeface="Times New Roman" pitchFamily="18" charset="0"/>
              </a:rPr>
              <a:t>(4) The names of the </a:t>
            </a:r>
            <a:r>
              <a:rPr lang="en-US" sz="2000" dirty="0" err="1" smtClean="0">
                <a:solidFill>
                  <a:schemeClr val="accent6"/>
                </a:solidFill>
                <a:latin typeface="Times New Roman" pitchFamily="18" charset="0"/>
                <a:cs typeface="Times New Roman" pitchFamily="18" charset="0"/>
              </a:rPr>
              <a:t>substituents</a:t>
            </a:r>
            <a:r>
              <a:rPr lang="en-US" sz="2000" dirty="0" smtClean="0">
                <a:solidFill>
                  <a:schemeClr val="accent6"/>
                </a:solidFill>
                <a:latin typeface="Times New Roman" pitchFamily="18" charset="0"/>
                <a:cs typeface="Times New Roman" pitchFamily="18" charset="0"/>
              </a:rPr>
              <a:t> are prefixed to the parent hydrocarbon according to IUPAC rules with alphabetical order without considering the presence of functional group. Halo and nitro groups are considered as </a:t>
            </a:r>
            <a:r>
              <a:rPr lang="en-US" sz="2000" dirty="0" err="1" smtClean="0">
                <a:solidFill>
                  <a:schemeClr val="accent6"/>
                </a:solidFill>
                <a:latin typeface="Times New Roman" pitchFamily="18" charset="0"/>
                <a:cs typeface="Times New Roman" pitchFamily="18" charset="0"/>
              </a:rPr>
              <a:t>substituents</a:t>
            </a:r>
            <a:r>
              <a:rPr lang="en-US" sz="2000" dirty="0" smtClean="0">
                <a:solidFill>
                  <a:schemeClr val="accent6"/>
                </a:solidFill>
                <a:latin typeface="Times New Roman" pitchFamily="18" charset="0"/>
                <a:cs typeface="Times New Roman" pitchFamily="18" charset="0"/>
              </a:rPr>
              <a:t>.</a:t>
            </a:r>
          </a:p>
          <a:p>
            <a:pPr algn="just">
              <a:lnSpc>
                <a:spcPct val="150000"/>
              </a:lnSpc>
            </a:pPr>
            <a:r>
              <a:rPr lang="it-IT" sz="2000" dirty="0" smtClean="0">
                <a:solidFill>
                  <a:schemeClr val="accent6"/>
                </a:solidFill>
                <a:latin typeface="Times New Roman" pitchFamily="18" charset="0"/>
                <a:cs typeface="Times New Roman" pitchFamily="18" charset="0"/>
              </a:rPr>
              <a:t>(5) Numerical prefixes di-, tri, tetra-, etc., are attached </a:t>
            </a:r>
            <a:r>
              <a:rPr lang="en-US" sz="2000" dirty="0" smtClean="0">
                <a:solidFill>
                  <a:schemeClr val="accent6"/>
                </a:solidFill>
                <a:latin typeface="Times New Roman" pitchFamily="18" charset="0"/>
                <a:cs typeface="Times New Roman" pitchFamily="18" charset="0"/>
              </a:rPr>
              <a:t>before the designations of functional group if two or more identical groups are present</a:t>
            </a:r>
          </a:p>
          <a:p>
            <a:pPr algn="just">
              <a:lnSpc>
                <a:spcPct val="150000"/>
              </a:lnSpc>
            </a:pPr>
            <a:endParaRPr lang="en-US" sz="2000" dirty="0">
              <a:solidFill>
                <a:schemeClr val="accent6"/>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srcRect b="51020"/>
          <a:stretch>
            <a:fillRect/>
          </a:stretch>
        </p:blipFill>
        <p:spPr bwMode="auto">
          <a:xfrm>
            <a:off x="76200" y="4876800"/>
            <a:ext cx="4991100" cy="1371600"/>
          </a:xfrm>
          <a:prstGeom prst="rect">
            <a:avLst/>
          </a:prstGeom>
          <a:noFill/>
          <a:ln w="9525">
            <a:noFill/>
            <a:miter lim="800000"/>
            <a:headEnd/>
            <a:tailEnd/>
          </a:ln>
          <a:effectLst/>
        </p:spPr>
      </p:pic>
      <p:pic>
        <p:nvPicPr>
          <p:cNvPr id="6" name="Picture 3"/>
          <p:cNvPicPr>
            <a:picLocks noChangeAspect="1" noChangeArrowheads="1"/>
          </p:cNvPicPr>
          <p:nvPr/>
        </p:nvPicPr>
        <p:blipFill>
          <a:blip r:embed="rId2"/>
          <a:srcRect t="50000" r="19084"/>
          <a:stretch>
            <a:fillRect/>
          </a:stretch>
        </p:blipFill>
        <p:spPr bwMode="auto">
          <a:xfrm>
            <a:off x="5105400" y="4876800"/>
            <a:ext cx="4038600" cy="1400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9441"/>
          </a:xfrm>
          <a:prstGeom prst="rect">
            <a:avLst/>
          </a:prstGeom>
        </p:spPr>
        <p:txBody>
          <a:bodyPr wrap="square">
            <a:spAutoFit/>
          </a:bodyPr>
          <a:lstStyle/>
          <a:p>
            <a:pPr algn="just"/>
            <a:r>
              <a:rPr lang="en-US" sz="2200" b="1" dirty="0" smtClean="0">
                <a:latin typeface="Times New Roman" pitchFamily="18" charset="0"/>
                <a:cs typeface="Times New Roman" pitchFamily="18" charset="0"/>
              </a:rPr>
              <a:t>(D] Rules for Naming Aliphatic Compounds Having  </a:t>
            </a:r>
            <a:r>
              <a:rPr lang="en-US" sz="2200" b="1" dirty="0" err="1" smtClean="0">
                <a:latin typeface="Times New Roman" pitchFamily="18" charset="0"/>
                <a:cs typeface="Times New Roman" pitchFamily="18" charset="0"/>
              </a:rPr>
              <a:t>Polyfunctional</a:t>
            </a:r>
            <a:r>
              <a:rPr lang="en-US" sz="2200" b="1" dirty="0" smtClean="0">
                <a:latin typeface="Times New Roman" pitchFamily="18" charset="0"/>
                <a:cs typeface="Times New Roman" pitchFamily="18" charset="0"/>
              </a:rPr>
              <a:t> Groups</a:t>
            </a:r>
            <a:endParaRPr lang="en-US" sz="2200" b="1" dirty="0">
              <a:latin typeface="Times New Roman" pitchFamily="18" charset="0"/>
              <a:cs typeface="Times New Roman" pitchFamily="18" charset="0"/>
            </a:endParaRPr>
          </a:p>
        </p:txBody>
      </p:sp>
      <p:pic>
        <p:nvPicPr>
          <p:cNvPr id="6" name="Picture 3"/>
          <p:cNvPicPr>
            <a:picLocks noChangeAspect="1" noChangeArrowheads="1"/>
          </p:cNvPicPr>
          <p:nvPr/>
        </p:nvPicPr>
        <p:blipFill>
          <a:blip r:embed="rId2"/>
          <a:srcRect/>
          <a:stretch>
            <a:fillRect/>
          </a:stretch>
        </p:blipFill>
        <p:spPr bwMode="auto">
          <a:xfrm>
            <a:off x="3936585" y="533400"/>
            <a:ext cx="4978815" cy="6267450"/>
          </a:xfrm>
          <a:prstGeom prst="rect">
            <a:avLst/>
          </a:prstGeom>
          <a:noFill/>
          <a:ln w="9525">
            <a:noFill/>
            <a:miter lim="800000"/>
            <a:headEnd/>
            <a:tailEnd/>
          </a:ln>
          <a:effectLst/>
        </p:spPr>
      </p:pic>
      <p:sp>
        <p:nvSpPr>
          <p:cNvPr id="7" name="Rectangle 6"/>
          <p:cNvSpPr/>
          <p:nvPr/>
        </p:nvSpPr>
        <p:spPr>
          <a:xfrm>
            <a:off x="228600" y="3048000"/>
            <a:ext cx="4572000" cy="646331"/>
          </a:xfrm>
          <a:prstGeom prst="rect">
            <a:avLst/>
          </a:prstGeom>
        </p:spPr>
        <p:txBody>
          <a:bodyPr>
            <a:spAutoFit/>
          </a:bodyPr>
          <a:lstStyle/>
          <a:p>
            <a:r>
              <a:rPr lang="en-US" b="1" dirty="0" smtClean="0">
                <a:solidFill>
                  <a:schemeClr val="accent6"/>
                </a:solidFill>
                <a:latin typeface="Times New Roman" pitchFamily="18" charset="0"/>
                <a:cs typeface="Times New Roman" pitchFamily="18" charset="0"/>
              </a:rPr>
              <a:t>Seniority Table for Principal Groups (Highest Priority Group at the Top)</a:t>
            </a:r>
            <a:endParaRPr lang="en-US" b="1" dirty="0">
              <a:solidFill>
                <a:schemeClr val="accent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95400"/>
            <a:ext cx="8077200" cy="960328"/>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The basic unit is a series of root words which indicate linear or continuous chains of carbon atoms</a:t>
            </a:r>
            <a:endParaRPr lang="en-US" sz="2000" dirty="0">
              <a:latin typeface="Times New Roman" pitchFamily="18" charset="0"/>
              <a:cs typeface="Times New Roman" pitchFamily="18" charset="0"/>
            </a:endParaRPr>
          </a:p>
        </p:txBody>
      </p:sp>
      <p:sp>
        <p:nvSpPr>
          <p:cNvPr id="3" name="Rectangle 2"/>
          <p:cNvSpPr/>
          <p:nvPr/>
        </p:nvSpPr>
        <p:spPr>
          <a:xfrm>
            <a:off x="381000" y="457200"/>
            <a:ext cx="1899879" cy="498663"/>
          </a:xfrm>
          <a:prstGeom prst="rect">
            <a:avLst/>
          </a:prstGeom>
        </p:spPr>
        <p:txBody>
          <a:bodyPr wrap="none">
            <a:spAutoFit/>
          </a:bodyPr>
          <a:lstStyle/>
          <a:p>
            <a:pPr algn="just">
              <a:lnSpc>
                <a:spcPct val="150000"/>
              </a:lnSpc>
            </a:pPr>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i</a:t>
            </a:r>
            <a:r>
              <a:rPr lang="en-US" sz="2000" b="1" dirty="0" smtClean="0">
                <a:latin typeface="Times New Roman" pitchFamily="18" charset="0"/>
                <a:cs typeface="Times New Roman" pitchFamily="18" charset="0"/>
              </a:rPr>
              <a:t>) Root words: </a:t>
            </a:r>
            <a:endParaRPr lang="en-US" sz="2000" b="1" dirty="0">
              <a:latin typeface="Times New Roman" pitchFamily="18" charset="0"/>
              <a:cs typeface="Times New Roman" pitchFamily="18" charset="0"/>
            </a:endParaRPr>
          </a:p>
        </p:txBody>
      </p:sp>
      <p:pic>
        <p:nvPicPr>
          <p:cNvPr id="61442" name="Picture 2"/>
          <p:cNvPicPr>
            <a:picLocks noChangeAspect="1" noChangeArrowheads="1"/>
          </p:cNvPicPr>
          <p:nvPr/>
        </p:nvPicPr>
        <p:blipFill>
          <a:blip r:embed="rId2"/>
          <a:srcRect t="2083"/>
          <a:stretch>
            <a:fillRect/>
          </a:stretch>
        </p:blipFill>
        <p:spPr bwMode="auto">
          <a:xfrm>
            <a:off x="1219200" y="2362200"/>
            <a:ext cx="6367383" cy="3581400"/>
          </a:xfrm>
          <a:prstGeom prst="rect">
            <a:avLst/>
          </a:prstGeom>
          <a:noFill/>
          <a:ln w="9525">
            <a:noFill/>
            <a:miter lim="800000"/>
            <a:headEnd/>
            <a:tailEnd/>
          </a:ln>
          <a:effectLst/>
        </p:spPr>
      </p:pic>
      <p:sp>
        <p:nvSpPr>
          <p:cNvPr id="5" name="Rectangle 4"/>
          <p:cNvSpPr/>
          <p:nvPr/>
        </p:nvSpPr>
        <p:spPr>
          <a:xfrm>
            <a:off x="990600" y="6096000"/>
            <a:ext cx="7696200" cy="400110"/>
          </a:xfrm>
          <a:prstGeom prst="rect">
            <a:avLst/>
          </a:prstGeom>
        </p:spPr>
        <p:txBody>
          <a:bodyPr wrap="square">
            <a:spAutoFit/>
          </a:bodyPr>
          <a:lstStyle/>
          <a:p>
            <a:r>
              <a:rPr lang="en-US" sz="2000" dirty="0" smtClean="0">
                <a:solidFill>
                  <a:srgbClr val="3333FF"/>
                </a:solidFill>
                <a:latin typeface="Times New Roman" pitchFamily="18" charset="0"/>
                <a:cs typeface="Times New Roman" pitchFamily="18" charset="0"/>
              </a:rPr>
              <a:t>In general, the root word for any carbon chain is </a:t>
            </a:r>
            <a:r>
              <a:rPr lang="en-US" sz="2000" dirty="0" err="1" smtClean="0">
                <a:solidFill>
                  <a:srgbClr val="3333FF"/>
                </a:solidFill>
                <a:latin typeface="Times New Roman" pitchFamily="18" charset="0"/>
                <a:cs typeface="Times New Roman" pitchFamily="18" charset="0"/>
              </a:rPr>
              <a:t>alk</a:t>
            </a:r>
            <a:r>
              <a:rPr lang="en-US" sz="2000" dirty="0" smtClean="0">
                <a:solidFill>
                  <a:srgbClr val="3333FF"/>
                </a:solidFill>
                <a:latin typeface="Times New Roman" pitchFamily="18" charset="0"/>
                <a:cs typeface="Times New Roman" pitchFamily="18" charset="0"/>
              </a:rPr>
              <a:t>-.</a:t>
            </a:r>
            <a:endParaRPr lang="en-US" sz="2000" dirty="0">
              <a:solidFill>
                <a:srgbClr val="3333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381000"/>
            <a:ext cx="8686800" cy="6093976"/>
          </a:xfrm>
          <a:prstGeom prst="rect">
            <a:avLst/>
          </a:prstGeom>
        </p:spPr>
        <p:txBody>
          <a:bodyPr wrap="square">
            <a:spAutoFit/>
          </a:bodyPr>
          <a:lstStyle/>
          <a:p>
            <a:pPr marL="457200" indent="-457200" algn="just">
              <a:lnSpc>
                <a:spcPct val="150000"/>
              </a:lnSpc>
              <a:buFont typeface="+mj-lt"/>
              <a:buAutoNum type="arabicPeriod"/>
            </a:pPr>
            <a:r>
              <a:rPr lang="en-US" sz="2000" dirty="0" smtClean="0">
                <a:latin typeface="Times New Roman" pitchFamily="18" charset="0"/>
                <a:cs typeface="Times New Roman" pitchFamily="18" charset="0"/>
              </a:rPr>
              <a:t>The first step in the naming of poly functional compounds is the selection of principal functional group. The principal Groups gives the class name of the structure</a:t>
            </a:r>
          </a:p>
          <a:p>
            <a:pPr marL="457200" indent="-457200" algn="just">
              <a:lnSpc>
                <a:spcPct val="150000"/>
              </a:lnSpc>
              <a:buFont typeface="+mj-lt"/>
              <a:buAutoNum type="arabicPeriod"/>
            </a:pPr>
            <a:r>
              <a:rPr lang="en-US" sz="2000" dirty="0" smtClean="0">
                <a:latin typeface="Times New Roman" pitchFamily="18" charset="0"/>
                <a:cs typeface="Times New Roman" pitchFamily="18" charset="0"/>
              </a:rPr>
              <a:t>The second step is the selection of Parent chain. The parent chain is so selected that it includes the maximum number of functional groups including the principal group.</a:t>
            </a:r>
          </a:p>
          <a:p>
            <a:pPr marL="457200" indent="-457200" algn="just">
              <a:lnSpc>
                <a:spcPct val="150000"/>
              </a:lnSpc>
              <a:buFont typeface="+mj-lt"/>
              <a:buAutoNum type="arabicPeriod"/>
            </a:pPr>
            <a:r>
              <a:rPr lang="en-US" sz="2000" dirty="0" smtClean="0">
                <a:latin typeface="Times New Roman" pitchFamily="18" charset="0"/>
                <a:cs typeface="Times New Roman" pitchFamily="18" charset="0"/>
              </a:rPr>
              <a:t>The third step is the numbering of parent chain. The parent chain is numbered from the side of principal functional group; </a:t>
            </a:r>
            <a:r>
              <a:rPr lang="en-US" sz="2000" i="1" dirty="0" smtClean="0">
                <a:latin typeface="Times New Roman" pitchFamily="18" charset="0"/>
                <a:cs typeface="Times New Roman" pitchFamily="18" charset="0"/>
              </a:rPr>
              <a:t>i.e., it gets lowest number. The following decreasing </a:t>
            </a:r>
            <a:r>
              <a:rPr lang="en-US" sz="2000" dirty="0" smtClean="0">
                <a:latin typeface="Times New Roman" pitchFamily="18" charset="0"/>
                <a:cs typeface="Times New Roman" pitchFamily="18" charset="0"/>
              </a:rPr>
              <a:t>order of preference for giving the lowest numbers is followed.</a:t>
            </a:r>
            <a:r>
              <a:rPr lang="en-US" sz="2000" dirty="0" smtClean="0">
                <a:solidFill>
                  <a:schemeClr val="accent6"/>
                </a:solidFill>
                <a:latin typeface="Times New Roman" pitchFamily="18" charset="0"/>
                <a:cs typeface="Times New Roman" pitchFamily="18" charset="0"/>
              </a:rPr>
              <a:t>                                                                                                       Principal functional group &gt; Double bond or Triple bond &gt; </a:t>
            </a:r>
            <a:r>
              <a:rPr lang="en-US" sz="2000" dirty="0" err="1" smtClean="0">
                <a:solidFill>
                  <a:schemeClr val="accent6"/>
                </a:solidFill>
                <a:latin typeface="Times New Roman" pitchFamily="18" charset="0"/>
                <a:cs typeface="Times New Roman" pitchFamily="18" charset="0"/>
              </a:rPr>
              <a:t>Substituents</a:t>
            </a:r>
            <a:r>
              <a:rPr lang="en-US" sz="2000" dirty="0" smtClean="0">
                <a:solidFill>
                  <a:schemeClr val="accent6"/>
                </a:solidFill>
                <a:latin typeface="Times New Roman" pitchFamily="18" charset="0"/>
                <a:cs typeface="Times New Roman" pitchFamily="18" charset="0"/>
              </a:rPr>
              <a:t>.</a:t>
            </a:r>
          </a:p>
          <a:p>
            <a:pPr marL="457200" indent="-457200" algn="just">
              <a:lnSpc>
                <a:spcPct val="150000"/>
              </a:lnSpc>
              <a:buFont typeface="+mj-lt"/>
              <a:buAutoNum type="arabicPeriod"/>
            </a:pPr>
            <a:r>
              <a:rPr lang="en-US" sz="2000" dirty="0" err="1" smtClean="0">
                <a:latin typeface="Times New Roman" pitchFamily="18" charset="0"/>
                <a:cs typeface="Times New Roman" pitchFamily="18" charset="0"/>
              </a:rPr>
              <a:t>Substituents</a:t>
            </a:r>
            <a:r>
              <a:rPr lang="en-US" sz="2000" dirty="0" smtClean="0">
                <a:latin typeface="Times New Roman" pitchFamily="18" charset="0"/>
                <a:cs typeface="Times New Roman" pitchFamily="18" charset="0"/>
              </a:rPr>
              <a:t>, side chains and secondary functional groups are named in alphabetical order.</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90600"/>
            <a:ext cx="8610600" cy="2400657"/>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If a molecule contains both carbon-carbon double or triple bonds, the two are treated at par in seeking the lowest number combination. However, if the sum of numbers turns out to be the same starting from either of the carbon chain; then lowest number is given to the C-C double bond. Such compounds are named as </a:t>
            </a:r>
            <a:r>
              <a:rPr lang="en-US" sz="2000" dirty="0" err="1" smtClean="0">
                <a:latin typeface="Times New Roman" pitchFamily="18" charset="0"/>
                <a:cs typeface="Times New Roman" pitchFamily="18" charset="0"/>
              </a:rPr>
              <a:t>alkenynes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839200" cy="430887"/>
          </a:xfrm>
          <a:prstGeom prst="rect">
            <a:avLst/>
          </a:prstGeom>
        </p:spPr>
        <p:txBody>
          <a:bodyPr wrap="square">
            <a:spAutoFit/>
          </a:bodyPr>
          <a:lstStyle/>
          <a:p>
            <a:r>
              <a:rPr lang="en-US" sz="2200" b="1" dirty="0" smtClean="0">
                <a:solidFill>
                  <a:schemeClr val="accent6"/>
                </a:solidFill>
                <a:latin typeface="Times New Roman" pitchFamily="18" charset="0"/>
                <a:cs typeface="Times New Roman" pitchFamily="18" charset="0"/>
              </a:rPr>
              <a:t>IUPAC NOMENCLATURE OF ALICYCLIC COMPOUNDS</a:t>
            </a:r>
            <a:endParaRPr lang="en-US" sz="2200" dirty="0">
              <a:solidFill>
                <a:schemeClr val="accent6"/>
              </a:solidFill>
              <a:latin typeface="Times New Roman" pitchFamily="18" charset="0"/>
              <a:cs typeface="Times New Roman" pitchFamily="18" charset="0"/>
            </a:endParaRPr>
          </a:p>
        </p:txBody>
      </p:sp>
      <p:sp>
        <p:nvSpPr>
          <p:cNvPr id="3" name="Rectangle 2"/>
          <p:cNvSpPr/>
          <p:nvPr/>
        </p:nvSpPr>
        <p:spPr>
          <a:xfrm>
            <a:off x="0" y="762000"/>
            <a:ext cx="8763000" cy="1938992"/>
          </a:xfrm>
          <a:prstGeom prst="rect">
            <a:avLst/>
          </a:prstGeom>
        </p:spPr>
        <p:txBody>
          <a:bodyPr wrap="square">
            <a:spAutoFit/>
          </a:bodyPr>
          <a:lstStyle/>
          <a:p>
            <a:pPr marL="457200" indent="-457200" algn="just">
              <a:lnSpc>
                <a:spcPct val="150000"/>
              </a:lnSpc>
              <a:buAutoNum type="arabicParenBoth"/>
            </a:pPr>
            <a:r>
              <a:rPr lang="en-US" sz="2000" b="1" dirty="0" err="1" smtClean="0">
                <a:latin typeface="Times New Roman" pitchFamily="18" charset="0"/>
                <a:cs typeface="Times New Roman" pitchFamily="18" charset="0"/>
              </a:rPr>
              <a:t>Cycloalkanes</a:t>
            </a:r>
            <a:r>
              <a:rPr lang="en-US" sz="2000" b="1" dirty="0" smtClean="0">
                <a:latin typeface="Times New Roman" pitchFamily="18" charset="0"/>
                <a:cs typeface="Times New Roman" pitchFamily="18" charset="0"/>
              </a:rPr>
              <a:t>: </a:t>
            </a:r>
          </a:p>
          <a:p>
            <a:pPr marL="457200" indent="-457200" algn="just">
              <a:lnSpc>
                <a:spcPct val="150000"/>
              </a:lnSpc>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Cycloalkanes</a:t>
            </a:r>
            <a:r>
              <a:rPr lang="en-US" sz="2000" dirty="0" smtClean="0">
                <a:latin typeface="Times New Roman" pitchFamily="18" charset="0"/>
                <a:cs typeface="Times New Roman" pitchFamily="18" charset="0"/>
              </a:rPr>
              <a:t> are </a:t>
            </a:r>
            <a:r>
              <a:rPr lang="en-US" sz="2000" dirty="0" err="1" smtClean="0">
                <a:latin typeface="Times New Roman" pitchFamily="18" charset="0"/>
                <a:cs typeface="Times New Roman" pitchFamily="18" charset="0"/>
              </a:rPr>
              <a:t>alkanes</a:t>
            </a:r>
            <a:r>
              <a:rPr lang="en-US" sz="2000" dirty="0" smtClean="0">
                <a:latin typeface="Times New Roman" pitchFamily="18" charset="0"/>
                <a:cs typeface="Times New Roman" pitchFamily="18" charset="0"/>
              </a:rPr>
              <a:t> in which carbon atoms are arranged in a ring. These are named by adding the prefix </a:t>
            </a:r>
            <a:r>
              <a:rPr lang="en-US" sz="2000" dirty="0" err="1" smtClean="0">
                <a:latin typeface="Times New Roman" pitchFamily="18" charset="0"/>
                <a:cs typeface="Times New Roman" pitchFamily="18" charset="0"/>
              </a:rPr>
              <a:t>cyclo</a:t>
            </a:r>
            <a:r>
              <a:rPr lang="en-US" sz="2000" dirty="0" smtClean="0">
                <a:latin typeface="Times New Roman" pitchFamily="18" charset="0"/>
                <a:cs typeface="Times New Roman" pitchFamily="18" charset="0"/>
              </a:rPr>
              <a:t> to the name of </a:t>
            </a:r>
            <a:r>
              <a:rPr lang="en-US" sz="2000" dirty="0" err="1" smtClean="0">
                <a:latin typeface="Times New Roman" pitchFamily="18" charset="0"/>
                <a:cs typeface="Times New Roman" pitchFamily="18" charset="0"/>
              </a:rPr>
              <a:t>alkane</a:t>
            </a:r>
            <a:r>
              <a:rPr lang="en-US" sz="2000" dirty="0" smtClean="0">
                <a:latin typeface="Times New Roman" pitchFamily="18" charset="0"/>
                <a:cs typeface="Times New Roman" pitchFamily="18" charset="0"/>
              </a:rPr>
              <a:t> having the same number of carbon atoms as in the rings</a:t>
            </a:r>
            <a:endParaRPr lang="en-US" sz="2000" dirty="0">
              <a:latin typeface="Times New Roman" pitchFamily="18" charset="0"/>
              <a:cs typeface="Times New Roman" pitchFamily="18" charset="0"/>
            </a:endParaRPr>
          </a:p>
        </p:txBody>
      </p:sp>
      <p:pic>
        <p:nvPicPr>
          <p:cNvPr id="53250" name="Picture 2"/>
          <p:cNvPicPr>
            <a:picLocks noChangeAspect="1" noChangeArrowheads="1"/>
          </p:cNvPicPr>
          <p:nvPr/>
        </p:nvPicPr>
        <p:blipFill>
          <a:blip r:embed="rId2"/>
          <a:srcRect b="56962"/>
          <a:stretch>
            <a:fillRect/>
          </a:stretch>
        </p:blipFill>
        <p:spPr bwMode="auto">
          <a:xfrm>
            <a:off x="381000" y="2819400"/>
            <a:ext cx="3876675" cy="1295400"/>
          </a:xfrm>
          <a:prstGeom prst="rect">
            <a:avLst/>
          </a:prstGeom>
          <a:noFill/>
          <a:ln w="9525">
            <a:noFill/>
            <a:miter lim="800000"/>
            <a:headEnd/>
            <a:tailEnd/>
          </a:ln>
          <a:effectLst/>
        </p:spPr>
      </p:pic>
      <p:pic>
        <p:nvPicPr>
          <p:cNvPr id="53251" name="Picture 3"/>
          <p:cNvPicPr>
            <a:picLocks noChangeAspect="1" noChangeArrowheads="1"/>
          </p:cNvPicPr>
          <p:nvPr/>
        </p:nvPicPr>
        <p:blipFill>
          <a:blip r:embed="rId2"/>
          <a:srcRect t="44937"/>
          <a:stretch>
            <a:fillRect/>
          </a:stretch>
        </p:blipFill>
        <p:spPr bwMode="auto">
          <a:xfrm>
            <a:off x="4191000" y="2609850"/>
            <a:ext cx="3876675" cy="1657350"/>
          </a:xfrm>
          <a:prstGeom prst="rect">
            <a:avLst/>
          </a:prstGeom>
          <a:noFill/>
          <a:ln w="9525">
            <a:noFill/>
            <a:miter lim="800000"/>
            <a:headEnd/>
            <a:tailEnd/>
          </a:ln>
          <a:effectLst/>
        </p:spPr>
      </p:pic>
      <p:sp>
        <p:nvSpPr>
          <p:cNvPr id="6" name="Rectangle 5"/>
          <p:cNvSpPr/>
          <p:nvPr/>
        </p:nvSpPr>
        <p:spPr>
          <a:xfrm>
            <a:off x="304800" y="4272677"/>
            <a:ext cx="8458200" cy="1938992"/>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Substituted </a:t>
            </a:r>
            <a:r>
              <a:rPr lang="en-US" sz="2000" dirty="0" err="1" smtClean="0">
                <a:latin typeface="Times New Roman" pitchFamily="18" charset="0"/>
                <a:cs typeface="Times New Roman" pitchFamily="18" charset="0"/>
              </a:rPr>
              <a:t>cycloalkanes</a:t>
            </a:r>
            <a:r>
              <a:rPr lang="en-US" sz="2000" dirty="0" smtClean="0">
                <a:latin typeface="Times New Roman" pitchFamily="18" charset="0"/>
                <a:cs typeface="Times New Roman" pitchFamily="18" charset="0"/>
              </a:rPr>
              <a:t> are named as alkyl </a:t>
            </a:r>
            <a:r>
              <a:rPr lang="en-US" sz="2000" dirty="0" err="1" smtClean="0">
                <a:latin typeface="Times New Roman" pitchFamily="18" charset="0"/>
                <a:cs typeface="Times New Roman" pitchFamily="18" charset="0"/>
              </a:rPr>
              <a:t>cycloalkanes</a:t>
            </a:r>
            <a:r>
              <a:rPr lang="en-US" sz="2000" dirty="0" smtClean="0">
                <a:latin typeface="Times New Roman" pitchFamily="18" charset="0"/>
                <a:cs typeface="Times New Roman" pitchFamily="18" charset="0"/>
              </a:rPr>
              <a:t>. The numbering of the carbon atoms in the ring is done in such a way that the substituent which comes first in the alphabetical order is given the lowest possible number provided it does not violate the lowest set of </a:t>
            </a:r>
            <a:r>
              <a:rPr lang="en-US" sz="2000" dirty="0" err="1" smtClean="0">
                <a:latin typeface="Times New Roman" pitchFamily="18" charset="0"/>
                <a:cs typeface="Times New Roman" pitchFamily="18" charset="0"/>
              </a:rPr>
              <a:t>locants</a:t>
            </a:r>
            <a:r>
              <a:rPr lang="en-US" sz="2000" dirty="0" smtClean="0">
                <a:latin typeface="Times New Roman" pitchFamily="18" charset="0"/>
                <a:cs typeface="Times New Roman" pitchFamily="18" charset="0"/>
              </a:rPr>
              <a:t> rule</a:t>
            </a:r>
            <a:r>
              <a:rPr lang="en-US" dirty="0" smtClean="0"/>
              <a: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2"/>
          <p:cNvGraphicFramePr>
            <a:graphicFrameLocks noChangeAspect="1"/>
          </p:cNvGraphicFramePr>
          <p:nvPr/>
        </p:nvGraphicFramePr>
        <p:xfrm>
          <a:off x="1371600" y="685800"/>
          <a:ext cx="6346825" cy="1803400"/>
        </p:xfrm>
        <a:graphic>
          <a:graphicData uri="http://schemas.openxmlformats.org/presentationml/2006/ole">
            <p:oleObj spid="_x0000_s160770" name="CS ChemDraw Drawing" r:id="rId3" imgW="6347120" imgH="1803966" progId="ChemDraw.Document.6.0">
              <p:embed/>
            </p:oleObj>
          </a:graphicData>
        </a:graphic>
      </p:graphicFrame>
      <p:sp>
        <p:nvSpPr>
          <p:cNvPr id="3" name="Rectangle 2"/>
          <p:cNvSpPr/>
          <p:nvPr/>
        </p:nvSpPr>
        <p:spPr>
          <a:xfrm>
            <a:off x="228600" y="2895600"/>
            <a:ext cx="8229600" cy="1477328"/>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When the ring contains more or equal number of carbon atoms than the alkyl group attached to it, then it is named as a derivative of </a:t>
            </a:r>
            <a:r>
              <a:rPr lang="en-US" sz="2000" dirty="0" err="1" smtClean="0">
                <a:latin typeface="Times New Roman" pitchFamily="18" charset="0"/>
                <a:cs typeface="Times New Roman" pitchFamily="18" charset="0"/>
              </a:rPr>
              <a:t>cycloalkane</a:t>
            </a:r>
            <a:r>
              <a:rPr lang="en-US" sz="2000" dirty="0" smtClean="0">
                <a:latin typeface="Times New Roman" pitchFamily="18" charset="0"/>
                <a:cs typeface="Times New Roman" pitchFamily="18" charset="0"/>
              </a:rPr>
              <a:t> and the alkyl group is treated as substituent.</a:t>
            </a:r>
            <a:endParaRPr lang="en-US" sz="2000" dirty="0">
              <a:latin typeface="Times New Roman" pitchFamily="18" charset="0"/>
              <a:cs typeface="Times New Roman" pitchFamily="18" charset="0"/>
            </a:endParaRPr>
          </a:p>
        </p:txBody>
      </p:sp>
      <p:pic>
        <p:nvPicPr>
          <p:cNvPr id="54275" name="Picture 3"/>
          <p:cNvPicPr>
            <a:picLocks noChangeAspect="1" noChangeArrowheads="1"/>
          </p:cNvPicPr>
          <p:nvPr/>
        </p:nvPicPr>
        <p:blipFill>
          <a:blip r:embed="rId4"/>
          <a:srcRect l="16000"/>
          <a:stretch>
            <a:fillRect/>
          </a:stretch>
        </p:blipFill>
        <p:spPr bwMode="auto">
          <a:xfrm>
            <a:off x="228600" y="4495800"/>
            <a:ext cx="2000250" cy="1476375"/>
          </a:xfrm>
          <a:prstGeom prst="rect">
            <a:avLst/>
          </a:prstGeom>
          <a:noFill/>
          <a:ln w="9525">
            <a:noFill/>
            <a:miter lim="800000"/>
            <a:headEnd/>
            <a:tailEnd/>
          </a:ln>
          <a:effectLst/>
        </p:spPr>
      </p:pic>
      <p:pic>
        <p:nvPicPr>
          <p:cNvPr id="54276" name="Picture 4"/>
          <p:cNvPicPr>
            <a:picLocks noChangeAspect="1" noChangeArrowheads="1"/>
          </p:cNvPicPr>
          <p:nvPr/>
        </p:nvPicPr>
        <p:blipFill>
          <a:blip r:embed="rId5"/>
          <a:srcRect/>
          <a:stretch>
            <a:fillRect/>
          </a:stretch>
        </p:blipFill>
        <p:spPr bwMode="auto">
          <a:xfrm>
            <a:off x="3581400" y="4572000"/>
            <a:ext cx="1905000" cy="1228725"/>
          </a:xfrm>
          <a:prstGeom prst="rect">
            <a:avLst/>
          </a:prstGeom>
          <a:noFill/>
          <a:ln w="9525">
            <a:noFill/>
            <a:miter lim="800000"/>
            <a:headEnd/>
            <a:tailEnd/>
          </a:ln>
          <a:effectLst/>
        </p:spPr>
      </p:pic>
      <p:pic>
        <p:nvPicPr>
          <p:cNvPr id="54277" name="Picture 5"/>
          <p:cNvPicPr>
            <a:picLocks noChangeAspect="1" noChangeArrowheads="1"/>
          </p:cNvPicPr>
          <p:nvPr/>
        </p:nvPicPr>
        <p:blipFill>
          <a:blip r:embed="rId6"/>
          <a:srcRect/>
          <a:stretch>
            <a:fillRect/>
          </a:stretch>
        </p:blipFill>
        <p:spPr bwMode="auto">
          <a:xfrm>
            <a:off x="1828800" y="5334000"/>
            <a:ext cx="1609725" cy="1057275"/>
          </a:xfrm>
          <a:prstGeom prst="rect">
            <a:avLst/>
          </a:prstGeom>
          <a:noFill/>
          <a:ln w="9525">
            <a:noFill/>
            <a:miter lim="800000"/>
            <a:headEnd/>
            <a:tailEnd/>
          </a:ln>
          <a:effectLst/>
        </p:spPr>
      </p:pic>
      <p:pic>
        <p:nvPicPr>
          <p:cNvPr id="54278" name="Picture 6"/>
          <p:cNvPicPr>
            <a:picLocks noChangeAspect="1" noChangeArrowheads="1"/>
          </p:cNvPicPr>
          <p:nvPr/>
        </p:nvPicPr>
        <p:blipFill>
          <a:blip r:embed="rId7"/>
          <a:srcRect/>
          <a:stretch>
            <a:fillRect/>
          </a:stretch>
        </p:blipFill>
        <p:spPr bwMode="auto">
          <a:xfrm>
            <a:off x="5486400" y="4343400"/>
            <a:ext cx="2619375"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305800" cy="1477328"/>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In case, the </a:t>
            </a:r>
            <a:r>
              <a:rPr lang="en-US" sz="2000" dirty="0" err="1" smtClean="0">
                <a:latin typeface="Times New Roman" pitchFamily="18" charset="0"/>
                <a:cs typeface="Times New Roman" pitchFamily="18" charset="0"/>
              </a:rPr>
              <a:t>alkane</a:t>
            </a:r>
            <a:r>
              <a:rPr lang="en-US" sz="2000" dirty="0" smtClean="0">
                <a:latin typeface="Times New Roman" pitchFamily="18" charset="0"/>
                <a:cs typeface="Times New Roman" pitchFamily="18" charset="0"/>
              </a:rPr>
              <a:t> chain contains greater number of carbon atoms than present in the ring, the compound is considered as the derivative of </a:t>
            </a:r>
            <a:r>
              <a:rPr lang="en-US" sz="2000" dirty="0" err="1" smtClean="0">
                <a:latin typeface="Times New Roman" pitchFamily="18" charset="0"/>
                <a:cs typeface="Times New Roman" pitchFamily="18" charset="0"/>
              </a:rPr>
              <a:t>alkane</a:t>
            </a:r>
            <a:r>
              <a:rPr lang="en-US" sz="2000" dirty="0" smtClean="0">
                <a:latin typeface="Times New Roman" pitchFamily="18" charset="0"/>
                <a:cs typeface="Times New Roman" pitchFamily="18" charset="0"/>
              </a:rPr>
              <a:t> and the ring is designated as substituent.</a:t>
            </a:r>
            <a:endParaRPr lang="en-US" sz="2000" dirty="0">
              <a:latin typeface="Times New Roman" pitchFamily="18" charset="0"/>
              <a:cs typeface="Times New Roman" pitchFamily="18" charset="0"/>
            </a:endParaRPr>
          </a:p>
        </p:txBody>
      </p:sp>
      <p:pic>
        <p:nvPicPr>
          <p:cNvPr id="55298" name="Picture 2"/>
          <p:cNvPicPr>
            <a:picLocks noChangeAspect="1" noChangeArrowheads="1"/>
          </p:cNvPicPr>
          <p:nvPr/>
        </p:nvPicPr>
        <p:blipFill>
          <a:blip r:embed="rId2"/>
          <a:srcRect/>
          <a:stretch>
            <a:fillRect/>
          </a:stretch>
        </p:blipFill>
        <p:spPr bwMode="auto">
          <a:xfrm>
            <a:off x="2286000" y="1981200"/>
            <a:ext cx="4533900" cy="1114425"/>
          </a:xfrm>
          <a:prstGeom prst="rect">
            <a:avLst/>
          </a:prstGeom>
          <a:noFill/>
          <a:ln w="9525">
            <a:noFill/>
            <a:miter lim="800000"/>
            <a:headEnd/>
            <a:tailEnd/>
          </a:ln>
          <a:effectLst/>
        </p:spPr>
      </p:pic>
      <p:sp>
        <p:nvSpPr>
          <p:cNvPr id="4" name="Rectangle 3"/>
          <p:cNvSpPr/>
          <p:nvPr/>
        </p:nvSpPr>
        <p:spPr>
          <a:xfrm>
            <a:off x="228600" y="3581400"/>
            <a:ext cx="8686800" cy="1477328"/>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(2) </a:t>
            </a:r>
            <a:r>
              <a:rPr lang="en-US" sz="2000" b="1" dirty="0" err="1" smtClean="0">
                <a:latin typeface="Times New Roman" pitchFamily="18" charset="0"/>
                <a:cs typeface="Times New Roman" pitchFamily="18" charset="0"/>
              </a:rPr>
              <a:t>Cycloalkenes</a:t>
            </a:r>
            <a:r>
              <a:rPr lang="en-US" sz="2000" b="1" dirty="0" smtClean="0">
                <a:latin typeface="Times New Roman" pitchFamily="18" charset="0"/>
                <a:cs typeface="Times New Roman" pitchFamily="18" charset="0"/>
              </a:rPr>
              <a:t> and </a:t>
            </a:r>
            <a:r>
              <a:rPr lang="en-US" sz="2000" b="1" dirty="0" err="1" smtClean="0">
                <a:latin typeface="Times New Roman" pitchFamily="18" charset="0"/>
                <a:cs typeface="Times New Roman" pitchFamily="18" charset="0"/>
              </a:rPr>
              <a:t>cycloalkynes</a:t>
            </a:r>
            <a:r>
              <a:rPr lang="en-US" sz="2000" b="1" dirty="0" smtClean="0">
                <a:latin typeface="Times New Roman" pitchFamily="18" charset="0"/>
                <a:cs typeface="Times New Roman" pitchFamily="18" charset="0"/>
              </a:rPr>
              <a:t>: </a:t>
            </a:r>
          </a:p>
          <a:p>
            <a:pPr algn="just">
              <a:lnSpc>
                <a:spcPct val="150000"/>
              </a:lnSpc>
            </a:pPr>
            <a:r>
              <a:rPr lang="en-US" sz="2000" dirty="0" smtClean="0">
                <a:latin typeface="Times New Roman" pitchFamily="18" charset="0"/>
                <a:cs typeface="Times New Roman" pitchFamily="18" charset="0"/>
              </a:rPr>
              <a:t>The word </a:t>
            </a:r>
            <a:r>
              <a:rPr lang="en-US" sz="2000" dirty="0" err="1" smtClean="0">
                <a:latin typeface="Times New Roman" pitchFamily="18" charset="0"/>
                <a:cs typeface="Times New Roman" pitchFamily="18" charset="0"/>
              </a:rPr>
              <a:t>cyclo</a:t>
            </a:r>
            <a:r>
              <a:rPr lang="en-US" sz="2000" dirty="0" smtClean="0">
                <a:latin typeface="Times New Roman" pitchFamily="18" charset="0"/>
                <a:cs typeface="Times New Roman" pitchFamily="18" charset="0"/>
              </a:rPr>
              <a:t> is prefixed before the name of </a:t>
            </a:r>
            <a:r>
              <a:rPr lang="en-US" sz="2000" dirty="0" err="1" smtClean="0">
                <a:latin typeface="Times New Roman" pitchFamily="18" charset="0"/>
                <a:cs typeface="Times New Roman" pitchFamily="18" charset="0"/>
              </a:rPr>
              <a:t>alkene</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alkyne</a:t>
            </a:r>
            <a:r>
              <a:rPr lang="en-US" sz="2000" dirty="0" smtClean="0">
                <a:latin typeface="Times New Roman" pitchFamily="18" charset="0"/>
                <a:cs typeface="Times New Roman" pitchFamily="18" charset="0"/>
              </a:rPr>
              <a:t> having the</a:t>
            </a:r>
          </a:p>
          <a:p>
            <a:pPr algn="just">
              <a:lnSpc>
                <a:spcPct val="150000"/>
              </a:lnSpc>
            </a:pPr>
            <a:r>
              <a:rPr lang="en-US" sz="2000" dirty="0" smtClean="0">
                <a:latin typeface="Times New Roman" pitchFamily="18" charset="0"/>
                <a:cs typeface="Times New Roman" pitchFamily="18" charset="0"/>
              </a:rPr>
              <a:t>same number of carbon atoms as in the ring</a:t>
            </a:r>
            <a:endParaRPr lang="en-US" sz="2000" dirty="0">
              <a:latin typeface="Times New Roman" pitchFamily="18" charset="0"/>
              <a:cs typeface="Times New Roman" pitchFamily="18" charset="0"/>
            </a:endParaRPr>
          </a:p>
        </p:txBody>
      </p:sp>
      <p:pic>
        <p:nvPicPr>
          <p:cNvPr id="55299" name="Picture 3"/>
          <p:cNvPicPr>
            <a:picLocks noChangeAspect="1" noChangeArrowheads="1"/>
          </p:cNvPicPr>
          <p:nvPr/>
        </p:nvPicPr>
        <p:blipFill>
          <a:blip r:embed="rId3"/>
          <a:srcRect/>
          <a:stretch>
            <a:fillRect/>
          </a:stretch>
        </p:blipFill>
        <p:spPr bwMode="auto">
          <a:xfrm>
            <a:off x="2133600" y="5410200"/>
            <a:ext cx="4295775" cy="1019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0"/>
            <a:ext cx="8915400" cy="1477328"/>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In the case of substituted </a:t>
            </a:r>
            <a:r>
              <a:rPr lang="en-US" sz="2000" dirty="0" err="1" smtClean="0">
                <a:latin typeface="Times New Roman" pitchFamily="18" charset="0"/>
                <a:cs typeface="Times New Roman" pitchFamily="18" charset="0"/>
              </a:rPr>
              <a:t>cycloalkenes</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cycloalkynes</a:t>
            </a:r>
            <a:r>
              <a:rPr lang="en-US" sz="2000" dirty="0" smtClean="0">
                <a:latin typeface="Times New Roman" pitchFamily="18" charset="0"/>
                <a:cs typeface="Times New Roman" pitchFamily="18" charset="0"/>
              </a:rPr>
              <a:t>, the numbering of double or triple bond is done as 1 and 2, the direction is so chosen as to give lowest numbers to the </a:t>
            </a:r>
            <a:r>
              <a:rPr lang="en-US" sz="2000" dirty="0" err="1" smtClean="0">
                <a:latin typeface="Times New Roman" pitchFamily="18" charset="0"/>
                <a:cs typeface="Times New Roman" pitchFamily="18" charset="0"/>
              </a:rPr>
              <a:t>substituents</a:t>
            </a:r>
            <a:r>
              <a:rPr lang="en-US" dirty="0" smtClean="0"/>
              <a:t>.</a:t>
            </a:r>
            <a:endParaRPr lang="en-US" dirty="0"/>
          </a:p>
        </p:txBody>
      </p:sp>
      <p:graphicFrame>
        <p:nvGraphicFramePr>
          <p:cNvPr id="56323" name="Object 3"/>
          <p:cNvGraphicFramePr>
            <a:graphicFrameLocks noChangeAspect="1"/>
          </p:cNvGraphicFramePr>
          <p:nvPr/>
        </p:nvGraphicFramePr>
        <p:xfrm>
          <a:off x="0" y="3184384"/>
          <a:ext cx="8839200" cy="1773463"/>
        </p:xfrm>
        <a:graphic>
          <a:graphicData uri="http://schemas.openxmlformats.org/presentationml/2006/ole">
            <p:oleObj spid="_x0000_s161794" name="CS ChemDraw Drawing" r:id="rId3" imgW="4992286" imgH="1002263" progId="ChemDraw.Document.6.0">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429000"/>
            <a:ext cx="8458200" cy="1015663"/>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If however, the side chain contains a multiple bond or a functional group, the </a:t>
            </a:r>
            <a:r>
              <a:rPr lang="en-US" sz="2000" dirty="0" err="1" smtClean="0">
                <a:latin typeface="Times New Roman" pitchFamily="18" charset="0"/>
                <a:cs typeface="Times New Roman" pitchFamily="18" charset="0"/>
              </a:rPr>
              <a:t>alicyclic</a:t>
            </a:r>
            <a:r>
              <a:rPr lang="en-US" sz="2000" dirty="0" smtClean="0">
                <a:latin typeface="Times New Roman" pitchFamily="18" charset="0"/>
                <a:cs typeface="Times New Roman" pitchFamily="18" charset="0"/>
              </a:rPr>
              <a:t> ring is treated as substituent irrespective of the size of the ring.</a:t>
            </a:r>
            <a:endParaRPr lang="en-US" sz="2000" dirty="0">
              <a:latin typeface="Times New Roman" pitchFamily="18" charset="0"/>
              <a:cs typeface="Times New Roman" pitchFamily="18" charset="0"/>
            </a:endParaRPr>
          </a:p>
        </p:txBody>
      </p:sp>
      <p:sp>
        <p:nvSpPr>
          <p:cNvPr id="3" name="Rectangle 2"/>
          <p:cNvSpPr/>
          <p:nvPr/>
        </p:nvSpPr>
        <p:spPr>
          <a:xfrm>
            <a:off x="304800" y="228600"/>
            <a:ext cx="8610600" cy="1938992"/>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(3) </a:t>
            </a:r>
            <a:r>
              <a:rPr lang="en-US" sz="2000" b="1" dirty="0" err="1" smtClean="0">
                <a:latin typeface="Times New Roman" pitchFamily="18" charset="0"/>
                <a:cs typeface="Times New Roman" pitchFamily="18" charset="0"/>
              </a:rPr>
              <a:t>Alicyclic</a:t>
            </a:r>
            <a:r>
              <a:rPr lang="en-US" sz="2000" b="1" dirty="0" smtClean="0">
                <a:latin typeface="Times New Roman" pitchFamily="18" charset="0"/>
                <a:cs typeface="Times New Roman" pitchFamily="18" charset="0"/>
              </a:rPr>
              <a:t> compounds containing functional group:</a:t>
            </a:r>
          </a:p>
          <a:p>
            <a:pPr algn="just">
              <a:lnSpc>
                <a:spcPct val="150000"/>
              </a:lnSpc>
            </a:pPr>
            <a:r>
              <a:rPr lang="en-US" sz="2000" dirty="0" err="1" smtClean="0">
                <a:latin typeface="Times New Roman" pitchFamily="18" charset="0"/>
                <a:cs typeface="Times New Roman" pitchFamily="18" charset="0"/>
              </a:rPr>
              <a:t>Alicyclic</a:t>
            </a:r>
            <a:r>
              <a:rPr lang="en-US" sz="2000" dirty="0" smtClean="0">
                <a:latin typeface="Times New Roman" pitchFamily="18" charset="0"/>
                <a:cs typeface="Times New Roman" pitchFamily="18" charset="0"/>
              </a:rPr>
              <a:t> alcohols, amines, </a:t>
            </a:r>
            <a:r>
              <a:rPr lang="en-US" sz="2000" dirty="0" err="1" smtClean="0">
                <a:latin typeface="Times New Roman" pitchFamily="18" charset="0"/>
                <a:cs typeface="Times New Roman" pitchFamily="18" charset="0"/>
              </a:rPr>
              <a:t>aldehydes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ketones</a:t>
            </a:r>
            <a:r>
              <a:rPr lang="en-US" sz="2000" dirty="0" smtClean="0">
                <a:latin typeface="Times New Roman" pitchFamily="18" charset="0"/>
                <a:cs typeface="Times New Roman" pitchFamily="18" charset="0"/>
              </a:rPr>
              <a:t>, acids, etc. are named in the same fashion as corresponding aliphatic compounds by prefixing the word </a:t>
            </a:r>
            <a:r>
              <a:rPr lang="en-US" sz="2000" dirty="0" err="1" smtClean="0">
                <a:latin typeface="Times New Roman" pitchFamily="18" charset="0"/>
                <a:cs typeface="Times New Roman" pitchFamily="18" charset="0"/>
              </a:rPr>
              <a:t>cyclo</a:t>
            </a:r>
            <a:r>
              <a:rPr lang="en-US" sz="2000" dirty="0" smtClean="0">
                <a:latin typeface="Times New Roman" pitchFamily="18" charset="0"/>
                <a:cs typeface="Times New Roman" pitchFamily="18" charset="0"/>
              </a:rPr>
              <a:t> before the name</a:t>
            </a:r>
            <a:endParaRPr lang="en-US" sz="2000" dirty="0">
              <a:latin typeface="Times New Roman" pitchFamily="18" charset="0"/>
              <a:cs typeface="Times New Roman" pitchFamily="18" charset="0"/>
            </a:endParaRPr>
          </a:p>
        </p:txBody>
      </p:sp>
      <p:graphicFrame>
        <p:nvGraphicFramePr>
          <p:cNvPr id="57346" name="Object 2"/>
          <p:cNvGraphicFramePr>
            <a:graphicFrameLocks noChangeAspect="1"/>
          </p:cNvGraphicFramePr>
          <p:nvPr/>
        </p:nvGraphicFramePr>
        <p:xfrm>
          <a:off x="2362200" y="1828800"/>
          <a:ext cx="4574366" cy="1447800"/>
        </p:xfrm>
        <a:graphic>
          <a:graphicData uri="http://schemas.openxmlformats.org/presentationml/2006/ole">
            <p:oleObj spid="_x0000_s162818" name="CS ChemDraw Drawing" r:id="rId3" imgW="3395046" imgH="1074066" progId="ChemDraw.Document.6.0">
              <p:embed/>
            </p:oleObj>
          </a:graphicData>
        </a:graphic>
      </p:graphicFrame>
      <p:pic>
        <p:nvPicPr>
          <p:cNvPr id="57347" name="Picture 3"/>
          <p:cNvPicPr>
            <a:picLocks noChangeAspect="1" noChangeArrowheads="1"/>
          </p:cNvPicPr>
          <p:nvPr/>
        </p:nvPicPr>
        <p:blipFill>
          <a:blip r:embed="rId4"/>
          <a:srcRect/>
          <a:stretch>
            <a:fillRect/>
          </a:stretch>
        </p:blipFill>
        <p:spPr bwMode="auto">
          <a:xfrm>
            <a:off x="0" y="4953000"/>
            <a:ext cx="4410075" cy="1266825"/>
          </a:xfrm>
          <a:prstGeom prst="rect">
            <a:avLst/>
          </a:prstGeom>
          <a:noFill/>
          <a:ln w="9525">
            <a:noFill/>
            <a:miter lim="800000"/>
            <a:headEnd/>
            <a:tailEnd/>
          </a:ln>
          <a:effectLst/>
        </p:spPr>
      </p:pic>
      <p:pic>
        <p:nvPicPr>
          <p:cNvPr id="57348" name="Picture 4"/>
          <p:cNvPicPr>
            <a:picLocks noChangeAspect="1" noChangeArrowheads="1"/>
          </p:cNvPicPr>
          <p:nvPr/>
        </p:nvPicPr>
        <p:blipFill>
          <a:blip r:embed="rId5"/>
          <a:srcRect/>
          <a:stretch>
            <a:fillRect/>
          </a:stretch>
        </p:blipFill>
        <p:spPr bwMode="auto">
          <a:xfrm>
            <a:off x="4419600" y="4667250"/>
            <a:ext cx="4638675" cy="1657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2400657"/>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In case of cyclic </a:t>
            </a:r>
            <a:r>
              <a:rPr lang="en-US" sz="2000" dirty="0" err="1" smtClean="0">
                <a:latin typeface="Times New Roman" pitchFamily="18" charset="0"/>
                <a:cs typeface="Times New Roman" pitchFamily="18" charset="0"/>
              </a:rPr>
              <a:t>ketones</a:t>
            </a:r>
            <a:r>
              <a:rPr lang="en-US" sz="2000" dirty="0" smtClean="0">
                <a:latin typeface="Times New Roman" pitchFamily="18" charset="0"/>
                <a:cs typeface="Times New Roman" pitchFamily="18" charset="0"/>
              </a:rPr>
              <a:t> any functional group present in the ring is treated as </a:t>
            </a:r>
            <a:r>
              <a:rPr lang="en-US" sz="2000" dirty="0" err="1" smtClean="0">
                <a:latin typeface="Times New Roman" pitchFamily="18" charset="0"/>
                <a:cs typeface="Times New Roman" pitchFamily="18" charset="0"/>
              </a:rPr>
              <a:t>substituents</a:t>
            </a:r>
            <a:r>
              <a:rPr lang="en-US" sz="2000" dirty="0" smtClean="0">
                <a:latin typeface="Times New Roman" pitchFamily="18" charset="0"/>
                <a:cs typeface="Times New Roman" pitchFamily="18" charset="0"/>
              </a:rPr>
              <a:t> (even -CHO, -COOH etc.) and </a:t>
            </a:r>
            <a:r>
              <a:rPr lang="en-US" sz="2000" dirty="0" err="1" smtClean="0">
                <a:latin typeface="Times New Roman" pitchFamily="18" charset="0"/>
                <a:cs typeface="Times New Roman" pitchFamily="18" charset="0"/>
              </a:rPr>
              <a:t>keto</a:t>
            </a:r>
            <a:r>
              <a:rPr lang="en-US" sz="2000" dirty="0" smtClean="0">
                <a:latin typeface="Times New Roman" pitchFamily="18" charset="0"/>
                <a:cs typeface="Times New Roman" pitchFamily="18" charset="0"/>
              </a:rPr>
              <a:t> group is always treated as principal functional group. This is because carbon of the </a:t>
            </a:r>
            <a:r>
              <a:rPr lang="en-US" sz="2000" dirty="0" err="1" smtClean="0">
                <a:latin typeface="Times New Roman" pitchFamily="18" charset="0"/>
                <a:cs typeface="Times New Roman" pitchFamily="18" charset="0"/>
              </a:rPr>
              <a:t>keto</a:t>
            </a:r>
            <a:r>
              <a:rPr lang="en-US" sz="2000" dirty="0" smtClean="0">
                <a:latin typeface="Times New Roman" pitchFamily="18" charset="0"/>
                <a:cs typeface="Times New Roman" pitchFamily="18" charset="0"/>
              </a:rPr>
              <a:t> group is a part of the</a:t>
            </a:r>
          </a:p>
          <a:p>
            <a:pPr algn="just">
              <a:lnSpc>
                <a:spcPct val="150000"/>
              </a:lnSpc>
            </a:pPr>
            <a:r>
              <a:rPr lang="en-US" sz="2000" dirty="0" smtClean="0">
                <a:latin typeface="Times New Roman" pitchFamily="18" charset="0"/>
                <a:cs typeface="Times New Roman" pitchFamily="18" charset="0"/>
              </a:rPr>
              <a:t>ring. This rule is applicable till the number of carbon atoms in substituent is less or equal to the number of carbon atoms present in the ring .</a:t>
            </a:r>
            <a:endParaRPr lang="en-US" sz="2000" dirty="0">
              <a:latin typeface="Times New Roman" pitchFamily="18" charset="0"/>
              <a:cs typeface="Times New Roman" pitchFamily="18" charset="0"/>
            </a:endParaRPr>
          </a:p>
        </p:txBody>
      </p:sp>
      <p:pic>
        <p:nvPicPr>
          <p:cNvPr id="58370" name="Picture 2"/>
          <p:cNvPicPr>
            <a:picLocks noChangeAspect="1" noChangeArrowheads="1"/>
          </p:cNvPicPr>
          <p:nvPr/>
        </p:nvPicPr>
        <p:blipFill>
          <a:blip r:embed="rId2"/>
          <a:srcRect/>
          <a:stretch>
            <a:fillRect/>
          </a:stretch>
        </p:blipFill>
        <p:spPr bwMode="auto">
          <a:xfrm>
            <a:off x="2286000" y="3276600"/>
            <a:ext cx="4429125" cy="1323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2057400" y="1447800"/>
            <a:ext cx="4724400" cy="1295400"/>
          </a:xfrm>
          <a:prstGeom prst="rect">
            <a:avLst/>
          </a:prstGeom>
          <a:noFill/>
          <a:ln w="9525">
            <a:noFill/>
            <a:miter lim="800000"/>
            <a:headEnd/>
            <a:tailEnd/>
          </a:ln>
          <a:effectLst/>
        </p:spPr>
      </p:pic>
      <p:pic>
        <p:nvPicPr>
          <p:cNvPr id="59395" name="Picture 3"/>
          <p:cNvPicPr>
            <a:picLocks noChangeAspect="1" noChangeArrowheads="1"/>
          </p:cNvPicPr>
          <p:nvPr/>
        </p:nvPicPr>
        <p:blipFill>
          <a:blip r:embed="rId3"/>
          <a:srcRect/>
          <a:stretch>
            <a:fillRect/>
          </a:stretch>
        </p:blipFill>
        <p:spPr bwMode="auto">
          <a:xfrm>
            <a:off x="2362200" y="4343400"/>
            <a:ext cx="4333875" cy="1371600"/>
          </a:xfrm>
          <a:prstGeom prst="rect">
            <a:avLst/>
          </a:prstGeom>
          <a:noFill/>
          <a:ln w="9525">
            <a:noFill/>
            <a:miter lim="800000"/>
            <a:headEnd/>
            <a:tailEnd/>
          </a:ln>
          <a:effectLst/>
        </p:spPr>
      </p:pic>
      <p:sp>
        <p:nvSpPr>
          <p:cNvPr id="4" name="Rectangle 3"/>
          <p:cNvSpPr/>
          <p:nvPr/>
        </p:nvSpPr>
        <p:spPr>
          <a:xfrm>
            <a:off x="609600" y="3048000"/>
            <a:ext cx="8153400" cy="1015663"/>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Cyclic esters are called Lactones. The IUPAC name of  these compounds are </a:t>
            </a:r>
            <a:r>
              <a:rPr lang="en-US" sz="2000" dirty="0" err="1" smtClean="0">
                <a:latin typeface="Times New Roman" pitchFamily="18" charset="0"/>
                <a:cs typeface="Times New Roman" pitchFamily="18" charset="0"/>
              </a:rPr>
              <a:t>Oxacycloalkanone</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5" name="Rectangle 4"/>
          <p:cNvSpPr/>
          <p:nvPr/>
        </p:nvSpPr>
        <p:spPr>
          <a:xfrm>
            <a:off x="228600" y="228600"/>
            <a:ext cx="8458200" cy="1015663"/>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Cyclic amides are called </a:t>
            </a:r>
            <a:r>
              <a:rPr lang="en-US" sz="2000" dirty="0" err="1" smtClean="0">
                <a:latin typeface="Times New Roman" pitchFamily="18" charset="0"/>
                <a:cs typeface="Times New Roman" pitchFamily="18" charset="0"/>
              </a:rPr>
              <a:t>Lactams</a:t>
            </a:r>
            <a:r>
              <a:rPr lang="en-US" sz="2000" dirty="0" smtClean="0">
                <a:latin typeface="Times New Roman" pitchFamily="18" charset="0"/>
                <a:cs typeface="Times New Roman" pitchFamily="18" charset="0"/>
              </a:rPr>
              <a:t>. The IUPAC name of these compounds are </a:t>
            </a:r>
            <a:r>
              <a:rPr lang="en-US" sz="2000" dirty="0" err="1" smtClean="0">
                <a:latin typeface="Times New Roman" pitchFamily="18" charset="0"/>
                <a:cs typeface="Times New Roman" pitchFamily="18" charset="0"/>
              </a:rPr>
              <a:t>Azacycloalkanone</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82341"/>
            <a:ext cx="8610600" cy="2400657"/>
          </a:xfrm>
          <a:prstGeom prst="rect">
            <a:avLst/>
          </a:prstGeom>
        </p:spPr>
        <p:txBody>
          <a:bodyPr wrap="square">
            <a:spAutoFit/>
          </a:bodyPr>
          <a:lstStyle/>
          <a:p>
            <a:pPr algn="just">
              <a:lnSpc>
                <a:spcPct val="150000"/>
              </a:lnSpc>
              <a:buFont typeface="Wingdings" pitchFamily="2" charset="2"/>
              <a:buChar char="Ø"/>
            </a:pPr>
            <a:r>
              <a:rPr lang="en-US" sz="2000" dirty="0" err="1" smtClean="0">
                <a:latin typeface="Times New Roman" pitchFamily="18" charset="0"/>
                <a:cs typeface="Times New Roman" pitchFamily="18" charset="0"/>
              </a:rPr>
              <a:t>Bicyclo</a:t>
            </a:r>
            <a:r>
              <a:rPr lang="en-US" sz="2000" dirty="0" smtClean="0">
                <a:latin typeface="Times New Roman" pitchFamily="18" charset="0"/>
                <a:cs typeface="Times New Roman" pitchFamily="18" charset="0"/>
              </a:rPr>
              <a:t> compounds contain two fused rings with the help of a bridge. </a:t>
            </a:r>
          </a:p>
          <a:p>
            <a:pPr algn="just">
              <a:lnSpc>
                <a:spcPct val="150000"/>
              </a:lnSpc>
              <a:buFont typeface="Wingdings" pitchFamily="2" charset="2"/>
              <a:buChar char="Ø"/>
            </a:pPr>
            <a:r>
              <a:rPr lang="en-US" sz="2000" dirty="0" smtClean="0">
                <a:latin typeface="Times New Roman" pitchFamily="18" charset="0"/>
                <a:cs typeface="Times New Roman" pitchFamily="18" charset="0"/>
              </a:rPr>
              <a:t>We use the name of the </a:t>
            </a:r>
            <a:r>
              <a:rPr lang="en-US" sz="2000" dirty="0" err="1" smtClean="0">
                <a:latin typeface="Times New Roman" pitchFamily="18" charset="0"/>
                <a:cs typeface="Times New Roman" pitchFamily="18" charset="0"/>
              </a:rPr>
              <a:t>alkane</a:t>
            </a:r>
            <a:r>
              <a:rPr lang="en-US" sz="2000" dirty="0" smtClean="0">
                <a:latin typeface="Times New Roman" pitchFamily="18" charset="0"/>
                <a:cs typeface="Times New Roman" pitchFamily="18" charset="0"/>
              </a:rPr>
              <a:t> corresponding to the total number of carbon atoms as the base name. </a:t>
            </a:r>
          </a:p>
          <a:p>
            <a:pPr algn="just">
              <a:lnSpc>
                <a:spcPct val="150000"/>
              </a:lnSpc>
              <a:buFont typeface="Wingdings" pitchFamily="2" charset="2"/>
              <a:buChar char="Ø"/>
            </a:pPr>
            <a:r>
              <a:rPr lang="en-US" sz="2000" dirty="0" smtClean="0">
                <a:latin typeface="Times New Roman" pitchFamily="18" charset="0"/>
                <a:cs typeface="Times New Roman" pitchFamily="18" charset="0"/>
              </a:rPr>
              <a:t>The carbon atoms common to both the rings are called bridge heads, and each bond or chain of atoms connecting the bridge head atoms, is called a bridge.</a:t>
            </a:r>
            <a:endParaRPr lang="en-US" sz="2000" dirty="0">
              <a:latin typeface="Times New Roman" pitchFamily="18" charset="0"/>
              <a:cs typeface="Times New Roman" pitchFamily="18" charset="0"/>
            </a:endParaRPr>
          </a:p>
        </p:txBody>
      </p:sp>
      <p:sp>
        <p:nvSpPr>
          <p:cNvPr id="3" name="Rectangle 2"/>
          <p:cNvSpPr/>
          <p:nvPr/>
        </p:nvSpPr>
        <p:spPr>
          <a:xfrm>
            <a:off x="1219200" y="152400"/>
            <a:ext cx="6400800" cy="579967"/>
          </a:xfrm>
          <a:prstGeom prst="rect">
            <a:avLst/>
          </a:prstGeom>
        </p:spPr>
        <p:txBody>
          <a:bodyPr wrap="square">
            <a:spAutoFit/>
          </a:bodyPr>
          <a:lstStyle/>
          <a:p>
            <a:pPr algn="just">
              <a:lnSpc>
                <a:spcPct val="150000"/>
              </a:lnSpc>
            </a:pPr>
            <a:r>
              <a:rPr lang="en-US" sz="2400" b="1" dirty="0" smtClean="0">
                <a:latin typeface="Times New Roman" pitchFamily="18" charset="0"/>
                <a:cs typeface="Times New Roman" pitchFamily="18" charset="0"/>
              </a:rPr>
              <a:t>Nomenclature of </a:t>
            </a:r>
            <a:r>
              <a:rPr lang="en-US" sz="2400" b="1" dirty="0" err="1" smtClean="0">
                <a:latin typeface="Times New Roman" pitchFamily="18" charset="0"/>
                <a:cs typeface="Times New Roman" pitchFamily="18" charset="0"/>
              </a:rPr>
              <a:t>Bicyclo</a:t>
            </a:r>
            <a:r>
              <a:rPr lang="en-US" sz="2400" b="1" dirty="0" smtClean="0">
                <a:latin typeface="Times New Roman" pitchFamily="18" charset="0"/>
                <a:cs typeface="Times New Roman" pitchFamily="18" charset="0"/>
              </a:rPr>
              <a:t> and Spiro Compounds</a:t>
            </a:r>
          </a:p>
        </p:txBody>
      </p:sp>
      <p:pic>
        <p:nvPicPr>
          <p:cNvPr id="60418" name="Picture 2"/>
          <p:cNvPicPr>
            <a:picLocks noChangeAspect="1" noChangeArrowheads="1"/>
          </p:cNvPicPr>
          <p:nvPr/>
        </p:nvPicPr>
        <p:blipFill>
          <a:blip r:embed="rId2"/>
          <a:srcRect/>
          <a:stretch>
            <a:fillRect/>
          </a:stretch>
        </p:blipFill>
        <p:spPr bwMode="auto">
          <a:xfrm>
            <a:off x="2362200" y="4114800"/>
            <a:ext cx="4314825" cy="2533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8534400" cy="960328"/>
          </a:xfrm>
          <a:prstGeom prst="rect">
            <a:avLst/>
          </a:prstGeom>
        </p:spPr>
        <p:txBody>
          <a:bodyPr wrap="square">
            <a:spAutoFit/>
          </a:bodyPr>
          <a:lstStyle/>
          <a:p>
            <a:pPr>
              <a:lnSpc>
                <a:spcPct val="150000"/>
              </a:lnSpc>
            </a:pPr>
            <a:r>
              <a:rPr lang="en-US" sz="2000" dirty="0" smtClean="0">
                <a:latin typeface="Times New Roman" pitchFamily="18" charset="0"/>
                <a:cs typeface="Times New Roman" pitchFamily="18" charset="0"/>
              </a:rPr>
              <a:t>Primary suffixes are added to the root words to show saturation or </a:t>
            </a:r>
            <a:r>
              <a:rPr lang="en-US" sz="2000" dirty="0" err="1" smtClean="0">
                <a:latin typeface="Times New Roman" pitchFamily="18" charset="0"/>
                <a:cs typeface="Times New Roman" pitchFamily="18" charset="0"/>
              </a:rPr>
              <a:t>unsaturation</a:t>
            </a:r>
            <a:r>
              <a:rPr lang="en-US" sz="2000" dirty="0" smtClean="0">
                <a:latin typeface="Times New Roman" pitchFamily="18" charset="0"/>
                <a:cs typeface="Times New Roman" pitchFamily="18" charset="0"/>
              </a:rPr>
              <a:t> in a carbon chain.</a:t>
            </a:r>
            <a:endParaRPr lang="en-US" sz="2000" dirty="0">
              <a:latin typeface="Times New Roman" pitchFamily="18" charset="0"/>
              <a:cs typeface="Times New Roman" pitchFamily="18" charset="0"/>
            </a:endParaRPr>
          </a:p>
        </p:txBody>
      </p:sp>
      <p:sp>
        <p:nvSpPr>
          <p:cNvPr id="3" name="Rectangle 2"/>
          <p:cNvSpPr/>
          <p:nvPr/>
        </p:nvSpPr>
        <p:spPr>
          <a:xfrm>
            <a:off x="381000" y="228600"/>
            <a:ext cx="2521844" cy="400110"/>
          </a:xfrm>
          <a:prstGeom prst="rect">
            <a:avLst/>
          </a:prstGeom>
        </p:spPr>
        <p:txBody>
          <a:bodyPr wrap="none">
            <a:spAutoFit/>
          </a:bodyPr>
          <a:lstStyle/>
          <a:p>
            <a:r>
              <a:rPr lang="en-US" sz="2000" b="1" dirty="0" smtClean="0">
                <a:latin typeface="Times New Roman" pitchFamily="18" charset="0"/>
                <a:cs typeface="Times New Roman" pitchFamily="18" charset="0"/>
              </a:rPr>
              <a:t>(ii) Primary suffixes: </a:t>
            </a:r>
            <a:endParaRPr lang="en-US" sz="2000" b="1" dirty="0">
              <a:latin typeface="Times New Roman" pitchFamily="18" charset="0"/>
              <a:cs typeface="Times New Roman" pitchFamily="18" charset="0"/>
            </a:endParaRPr>
          </a:p>
        </p:txBody>
      </p:sp>
      <p:pic>
        <p:nvPicPr>
          <p:cNvPr id="62466" name="Picture 2"/>
          <p:cNvPicPr>
            <a:picLocks noChangeAspect="1" noChangeArrowheads="1"/>
          </p:cNvPicPr>
          <p:nvPr/>
        </p:nvPicPr>
        <p:blipFill>
          <a:blip r:embed="rId2"/>
          <a:srcRect/>
          <a:stretch>
            <a:fillRect/>
          </a:stretch>
        </p:blipFill>
        <p:spPr bwMode="auto">
          <a:xfrm>
            <a:off x="1447800" y="1905000"/>
            <a:ext cx="5686400" cy="43767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b="55263"/>
          <a:stretch>
            <a:fillRect/>
          </a:stretch>
        </p:blipFill>
        <p:spPr bwMode="auto">
          <a:xfrm>
            <a:off x="76200" y="1143000"/>
            <a:ext cx="4790141" cy="4267200"/>
          </a:xfrm>
          <a:prstGeom prst="rect">
            <a:avLst/>
          </a:prstGeom>
          <a:noFill/>
          <a:ln w="9525">
            <a:noFill/>
            <a:miter lim="800000"/>
            <a:headEnd/>
            <a:tailEnd/>
          </a:ln>
          <a:effectLst/>
        </p:spPr>
      </p:pic>
      <p:pic>
        <p:nvPicPr>
          <p:cNvPr id="61443" name="Picture 3"/>
          <p:cNvPicPr>
            <a:picLocks noChangeAspect="1" noChangeArrowheads="1"/>
          </p:cNvPicPr>
          <p:nvPr/>
        </p:nvPicPr>
        <p:blipFill>
          <a:blip r:embed="rId2"/>
          <a:srcRect t="43860"/>
          <a:stretch>
            <a:fillRect/>
          </a:stretch>
        </p:blipFill>
        <p:spPr bwMode="auto">
          <a:xfrm>
            <a:off x="4419600" y="457199"/>
            <a:ext cx="4724400" cy="5281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1938992"/>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If </a:t>
            </a:r>
            <a:r>
              <a:rPr lang="en-US" sz="2000" dirty="0" err="1" smtClean="0">
                <a:latin typeface="Times New Roman" pitchFamily="18" charset="0"/>
                <a:cs typeface="Times New Roman" pitchFamily="18" charset="0"/>
              </a:rPr>
              <a:t>substituents</a:t>
            </a:r>
            <a:r>
              <a:rPr lang="en-US" sz="2000" dirty="0" smtClean="0">
                <a:latin typeface="Times New Roman" pitchFamily="18" charset="0"/>
                <a:cs typeface="Times New Roman" pitchFamily="18" charset="0"/>
              </a:rPr>
              <a:t> are present, we number the bridged ring system beginning .at one bridge head, proceeding first along the longest bridge to the other bridge head, then along the next longest bridge back to the first bridge head. The shortest bridge is' named the last.</a:t>
            </a:r>
            <a:endParaRPr lang="en-US" sz="2000" dirty="0">
              <a:latin typeface="Times New Roman" pitchFamily="18" charset="0"/>
              <a:cs typeface="Times New Roman" pitchFamily="18" charset="0"/>
            </a:endParaRPr>
          </a:p>
        </p:txBody>
      </p:sp>
      <p:pic>
        <p:nvPicPr>
          <p:cNvPr id="62466" name="Picture 2"/>
          <p:cNvPicPr>
            <a:picLocks noChangeAspect="1" noChangeArrowheads="1"/>
          </p:cNvPicPr>
          <p:nvPr/>
        </p:nvPicPr>
        <p:blipFill>
          <a:blip r:embed="rId2"/>
          <a:srcRect/>
          <a:stretch>
            <a:fillRect/>
          </a:stretch>
        </p:blipFill>
        <p:spPr bwMode="auto">
          <a:xfrm>
            <a:off x="457200" y="2895600"/>
            <a:ext cx="2971800" cy="2819400"/>
          </a:xfrm>
          <a:prstGeom prst="rect">
            <a:avLst/>
          </a:prstGeom>
          <a:noFill/>
          <a:ln w="9525">
            <a:noFill/>
            <a:miter lim="800000"/>
            <a:headEnd/>
            <a:tailEnd/>
          </a:ln>
          <a:effectLst/>
        </p:spPr>
      </p:pic>
      <p:pic>
        <p:nvPicPr>
          <p:cNvPr id="62467" name="Picture 3"/>
          <p:cNvPicPr>
            <a:picLocks noChangeAspect="1" noChangeArrowheads="1"/>
          </p:cNvPicPr>
          <p:nvPr/>
        </p:nvPicPr>
        <p:blipFill>
          <a:blip r:embed="rId3"/>
          <a:srcRect/>
          <a:stretch>
            <a:fillRect/>
          </a:stretch>
        </p:blipFill>
        <p:spPr bwMode="auto">
          <a:xfrm>
            <a:off x="4752975" y="1819275"/>
            <a:ext cx="4086225" cy="4733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8915400" cy="2400657"/>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If two rings are joined by quaternary carbon at the apex, then they are prefixed by the word </a:t>
            </a:r>
            <a:r>
              <a:rPr lang="en-US" sz="2000" b="1" dirty="0" err="1" smtClean="0">
                <a:latin typeface="Times New Roman" pitchFamily="18" charset="0"/>
                <a:cs typeface="Times New Roman" pitchFamily="18" charset="0"/>
              </a:rPr>
              <a:t>spiro</a:t>
            </a:r>
            <a:r>
              <a:rPr lang="en-US" sz="2000" dirty="0" smtClean="0">
                <a:latin typeface="Times New Roman" pitchFamily="18" charset="0"/>
                <a:cs typeface="Times New Roman" pitchFamily="18" charset="0"/>
              </a:rPr>
              <a:t> followed by brackets containing the number of carbon atoms in each ring in ascending order and then by the name of parent hydrocarbon containing total number of carbon atoms in the two rings. The numbering starts from the atom next to the </a:t>
            </a:r>
            <a:r>
              <a:rPr lang="en-US" sz="2000" dirty="0" err="1" smtClean="0">
                <a:latin typeface="Times New Roman" pitchFamily="18" charset="0"/>
                <a:cs typeface="Times New Roman" pitchFamily="18" charset="0"/>
              </a:rPr>
              <a:t>spiro</a:t>
            </a:r>
            <a:r>
              <a:rPr lang="en-US" sz="2000" dirty="0" smtClean="0">
                <a:latin typeface="Times New Roman" pitchFamily="18" charset="0"/>
                <a:cs typeface="Times New Roman" pitchFamily="18" charset="0"/>
              </a:rPr>
              <a:t> atom and proceeds through the smaller ring first.</a:t>
            </a:r>
            <a:endParaRPr lang="en-US" sz="2000" dirty="0">
              <a:latin typeface="Times New Roman" pitchFamily="18" charset="0"/>
              <a:cs typeface="Times New Roman" pitchFamily="18" charset="0"/>
            </a:endParaRPr>
          </a:p>
        </p:txBody>
      </p:sp>
      <p:sp>
        <p:nvSpPr>
          <p:cNvPr id="3" name="Rectangle 2"/>
          <p:cNvSpPr/>
          <p:nvPr/>
        </p:nvSpPr>
        <p:spPr>
          <a:xfrm>
            <a:off x="3124200" y="224135"/>
            <a:ext cx="2660537" cy="461665"/>
          </a:xfrm>
          <a:prstGeom prst="rect">
            <a:avLst/>
          </a:prstGeom>
        </p:spPr>
        <p:txBody>
          <a:bodyPr wrap="none">
            <a:spAutoFit/>
          </a:bodyPr>
          <a:lstStyle/>
          <a:p>
            <a:r>
              <a:rPr lang="en-US" sz="2400" b="1" dirty="0" smtClean="0">
                <a:latin typeface="Times New Roman" pitchFamily="18" charset="0"/>
                <a:cs typeface="Times New Roman" pitchFamily="18" charset="0"/>
              </a:rPr>
              <a:t>Spiro compounds: </a:t>
            </a:r>
            <a:endParaRPr lang="en-US" sz="2400" b="1" dirty="0"/>
          </a:p>
        </p:txBody>
      </p:sp>
      <p:pic>
        <p:nvPicPr>
          <p:cNvPr id="63490" name="Picture 2"/>
          <p:cNvPicPr>
            <a:picLocks noChangeAspect="1" noChangeArrowheads="1"/>
          </p:cNvPicPr>
          <p:nvPr/>
        </p:nvPicPr>
        <p:blipFill>
          <a:blip r:embed="rId2"/>
          <a:srcRect b="40040"/>
          <a:stretch>
            <a:fillRect/>
          </a:stretch>
        </p:blipFill>
        <p:spPr bwMode="auto">
          <a:xfrm>
            <a:off x="304800" y="3657600"/>
            <a:ext cx="3867150" cy="2895600"/>
          </a:xfrm>
          <a:prstGeom prst="rect">
            <a:avLst/>
          </a:prstGeom>
          <a:noFill/>
          <a:ln w="9525">
            <a:noFill/>
            <a:miter lim="800000"/>
            <a:headEnd/>
            <a:tailEnd/>
          </a:ln>
          <a:effectLst/>
        </p:spPr>
      </p:pic>
      <p:pic>
        <p:nvPicPr>
          <p:cNvPr id="63491" name="Picture 3"/>
          <p:cNvPicPr>
            <a:picLocks noChangeAspect="1" noChangeArrowheads="1"/>
          </p:cNvPicPr>
          <p:nvPr/>
        </p:nvPicPr>
        <p:blipFill>
          <a:blip r:embed="rId2"/>
          <a:srcRect t="59467"/>
          <a:stretch>
            <a:fillRect/>
          </a:stretch>
        </p:blipFill>
        <p:spPr bwMode="auto">
          <a:xfrm>
            <a:off x="4495800" y="4495800"/>
            <a:ext cx="3867150" cy="1957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77419"/>
            <a:ext cx="8839200" cy="5115311"/>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Organic compounds having same molecular formula but differing from each other at least in some physical properties or chemical properties or both are known as isomers and the phenomenon is known as isomerism. </a:t>
            </a:r>
          </a:p>
          <a:p>
            <a:pPr algn="just">
              <a:lnSpc>
                <a:spcPct val="150000"/>
              </a:lnSpc>
            </a:pPr>
            <a:r>
              <a:rPr lang="en-US" sz="2000" dirty="0" smtClean="0">
                <a:latin typeface="Times New Roman" pitchFamily="18" charset="0"/>
                <a:cs typeface="Times New Roman" pitchFamily="18" charset="0"/>
              </a:rPr>
              <a:t>The term isomer was first introduced by Berzelius (Greek: </a:t>
            </a:r>
            <a:r>
              <a:rPr lang="en-US" sz="2000" i="1" dirty="0" err="1" smtClean="0">
                <a:latin typeface="Times New Roman" pitchFamily="18" charset="0"/>
                <a:cs typeface="Times New Roman" pitchFamily="18" charset="0"/>
              </a:rPr>
              <a:t>Iso</a:t>
            </a:r>
            <a:r>
              <a:rPr lang="en-US" sz="2000" i="1" dirty="0" smtClean="0">
                <a:latin typeface="Times New Roman" pitchFamily="18" charset="0"/>
                <a:cs typeface="Times New Roman" pitchFamily="18" charset="0"/>
              </a:rPr>
              <a:t>"", equal, </a:t>
            </a:r>
            <a:r>
              <a:rPr lang="en-US" sz="2000" i="1" dirty="0" err="1" smtClean="0">
                <a:latin typeface="Times New Roman" pitchFamily="18" charset="0"/>
                <a:cs typeface="Times New Roman" pitchFamily="18" charset="0"/>
              </a:rPr>
              <a:t>meros</a:t>
            </a:r>
            <a:r>
              <a:rPr lang="en-US" sz="2000" i="1" dirty="0" smtClean="0">
                <a:latin typeface="Times New Roman" pitchFamily="18" charset="0"/>
                <a:cs typeface="Times New Roman" pitchFamily="18" charset="0"/>
              </a:rPr>
              <a:t> parts). </a:t>
            </a:r>
          </a:p>
          <a:p>
            <a:pPr algn="just">
              <a:lnSpc>
                <a:spcPct val="150000"/>
              </a:lnSpc>
            </a:pPr>
            <a:r>
              <a:rPr lang="en-US" sz="2000" i="1" dirty="0" smtClean="0">
                <a:latin typeface="Times New Roman" pitchFamily="18" charset="0"/>
                <a:cs typeface="Times New Roman" pitchFamily="18" charset="0"/>
              </a:rPr>
              <a:t>The difference </a:t>
            </a:r>
            <a:r>
              <a:rPr lang="en-US" sz="2000" dirty="0" smtClean="0">
                <a:latin typeface="Times New Roman" pitchFamily="18" charset="0"/>
                <a:cs typeface="Times New Roman" pitchFamily="18" charset="0"/>
              </a:rPr>
              <a:t>in properties of isomers is due to the difference in the relative arrangements of various atoms or groups present in their molecules. </a:t>
            </a:r>
          </a:p>
          <a:p>
            <a:pPr algn="just">
              <a:lnSpc>
                <a:spcPct val="150000"/>
              </a:lnSpc>
            </a:pPr>
            <a:endParaRPr lang="en-US" sz="2000" dirty="0" smtClean="0">
              <a:latin typeface="Times New Roman" pitchFamily="18" charset="0"/>
              <a:cs typeface="Times New Roman" pitchFamily="18" charset="0"/>
            </a:endParaRPr>
          </a:p>
          <a:p>
            <a:pPr algn="just">
              <a:lnSpc>
                <a:spcPct val="150000"/>
              </a:lnSpc>
            </a:pPr>
            <a:r>
              <a:rPr lang="en-US" sz="2000" dirty="0" smtClean="0">
                <a:latin typeface="Times New Roman" pitchFamily="18" charset="0"/>
                <a:cs typeface="Times New Roman" pitchFamily="18" charset="0"/>
              </a:rPr>
              <a:t>There are two main types of isomerism:</a:t>
            </a:r>
          </a:p>
          <a:p>
            <a:pPr algn="just">
              <a:lnSpc>
                <a:spcPct val="150000"/>
              </a:lnSpc>
            </a:pPr>
            <a:r>
              <a:rPr lang="en-US" sz="2000" dirty="0" smtClean="0">
                <a:latin typeface="Times New Roman" pitchFamily="18" charset="0"/>
                <a:cs typeface="Times New Roman" pitchFamily="18" charset="0"/>
              </a:rPr>
              <a:t>1. Structural isomerism or constitutional isomerism</a:t>
            </a:r>
          </a:p>
          <a:p>
            <a:pPr algn="just">
              <a:lnSpc>
                <a:spcPct val="150000"/>
              </a:lnSpc>
            </a:pPr>
            <a:r>
              <a:rPr lang="en-US" sz="2000" dirty="0" smtClean="0">
                <a:latin typeface="Times New Roman" pitchFamily="18" charset="0"/>
                <a:cs typeface="Times New Roman" pitchFamily="18" charset="0"/>
              </a:rPr>
              <a:t>2. Space or stereoisomerism</a:t>
            </a:r>
            <a:endParaRPr lang="en-US" sz="2000" dirty="0">
              <a:latin typeface="Times New Roman" pitchFamily="18" charset="0"/>
              <a:cs typeface="Times New Roman" pitchFamily="18" charset="0"/>
            </a:endParaRPr>
          </a:p>
        </p:txBody>
      </p:sp>
      <p:sp>
        <p:nvSpPr>
          <p:cNvPr id="5" name="Rectangle 4"/>
          <p:cNvSpPr/>
          <p:nvPr/>
        </p:nvSpPr>
        <p:spPr>
          <a:xfrm>
            <a:off x="3276600" y="152400"/>
            <a:ext cx="2015295"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ISOMERISM</a:t>
            </a:r>
            <a:endParaRPr 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srcRect/>
          <a:stretch>
            <a:fillRect/>
          </a:stretch>
        </p:blipFill>
        <p:spPr bwMode="auto">
          <a:xfrm>
            <a:off x="390525" y="381000"/>
            <a:ext cx="8753475" cy="3562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90600"/>
            <a:ext cx="8534400" cy="2806987"/>
          </a:xfrm>
          <a:prstGeom prst="rect">
            <a:avLst/>
          </a:prstGeom>
        </p:spPr>
        <p:txBody>
          <a:bodyPr wrap="square">
            <a:spAutoFit/>
          </a:bodyPr>
          <a:lstStyle/>
          <a:p>
            <a:pPr algn="just">
              <a:lnSpc>
                <a:spcPct val="150000"/>
              </a:lnSpc>
              <a:buFont typeface="Wingdings" pitchFamily="2" charset="2"/>
              <a:buChar char="Ø"/>
            </a:pPr>
            <a:r>
              <a:rPr lang="en-US" sz="2000" dirty="0" smtClean="0">
                <a:latin typeface="Times New Roman" pitchFamily="18" charset="0"/>
                <a:cs typeface="Times New Roman" pitchFamily="18" charset="0"/>
              </a:rPr>
              <a:t>It is due to the difference in the manner in which the constituent atoms or groups are linked to one another within the molecule, without any reference to space. </a:t>
            </a:r>
          </a:p>
          <a:p>
            <a:pPr algn="just">
              <a:lnSpc>
                <a:spcPct val="150000"/>
              </a:lnSpc>
              <a:buFont typeface="Wingdings" pitchFamily="2" charset="2"/>
              <a:buChar char="Ø"/>
            </a:pPr>
            <a:r>
              <a:rPr lang="en-US" sz="2000" dirty="0" smtClean="0">
                <a:latin typeface="Times New Roman" pitchFamily="18" charset="0"/>
                <a:cs typeface="Times New Roman" pitchFamily="18" charset="0"/>
              </a:rPr>
              <a:t>Structural isomers are compounds having  same molecular 'formula' but different structural formulae. Structural isomerism is further classified into different types:</a:t>
            </a:r>
            <a:endParaRPr lang="en-US" sz="2000" dirty="0">
              <a:latin typeface="Times New Roman" pitchFamily="18" charset="0"/>
              <a:cs typeface="Times New Roman" pitchFamily="18" charset="0"/>
            </a:endParaRPr>
          </a:p>
        </p:txBody>
      </p:sp>
      <p:sp>
        <p:nvSpPr>
          <p:cNvPr id="3" name="Rectangle 2"/>
          <p:cNvSpPr/>
          <p:nvPr/>
        </p:nvSpPr>
        <p:spPr>
          <a:xfrm>
            <a:off x="152400" y="304800"/>
            <a:ext cx="2850460" cy="498663"/>
          </a:xfrm>
          <a:prstGeom prst="rect">
            <a:avLst/>
          </a:prstGeom>
        </p:spPr>
        <p:txBody>
          <a:bodyPr wrap="none">
            <a:spAutoFit/>
          </a:bodyPr>
          <a:lstStyle/>
          <a:p>
            <a:pPr algn="just">
              <a:lnSpc>
                <a:spcPct val="150000"/>
              </a:lnSpc>
            </a:pPr>
            <a:r>
              <a:rPr lang="en-US" sz="2000" b="1" dirty="0" smtClean="0">
                <a:latin typeface="Times New Roman" pitchFamily="18" charset="0"/>
                <a:cs typeface="Times New Roman" pitchFamily="18" charset="0"/>
              </a:rPr>
              <a:t>1. Structural isomerism:</a:t>
            </a:r>
          </a:p>
        </p:txBody>
      </p:sp>
      <p:pic>
        <p:nvPicPr>
          <p:cNvPr id="93186" name="Picture 2"/>
          <p:cNvPicPr>
            <a:picLocks noChangeAspect="1" noChangeArrowheads="1"/>
          </p:cNvPicPr>
          <p:nvPr/>
        </p:nvPicPr>
        <p:blipFill>
          <a:blip r:embed="rId2"/>
          <a:srcRect/>
          <a:stretch>
            <a:fillRect/>
          </a:stretch>
        </p:blipFill>
        <p:spPr bwMode="auto">
          <a:xfrm>
            <a:off x="990600" y="4038600"/>
            <a:ext cx="6858000" cy="15485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66800"/>
            <a:ext cx="8153400" cy="2400657"/>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It is due to the difference in relative arrangement of atoms or groups in space.</a:t>
            </a:r>
          </a:p>
          <a:p>
            <a:pPr algn="just">
              <a:lnSpc>
                <a:spcPct val="150000"/>
              </a:lnSpc>
            </a:pPr>
            <a:r>
              <a:rPr lang="en-US" sz="2000" dirty="0" smtClean="0">
                <a:latin typeface="Times New Roman" pitchFamily="18" charset="0"/>
                <a:cs typeface="Times New Roman" pitchFamily="18" charset="0"/>
              </a:rPr>
              <a:t>Stereo isomers are compounds having the same molecular and structural formulae, but different spatial arrangement of atoms or groups. The spatial arrangement of atoms or groups is also referred to as configuration of the molecule. </a:t>
            </a:r>
            <a:endParaRPr lang="en-US" sz="2000" dirty="0">
              <a:latin typeface="Times New Roman" pitchFamily="18" charset="0"/>
              <a:cs typeface="Times New Roman" pitchFamily="18" charset="0"/>
            </a:endParaRPr>
          </a:p>
        </p:txBody>
      </p:sp>
      <p:sp>
        <p:nvSpPr>
          <p:cNvPr id="3" name="Rectangle 2"/>
          <p:cNvSpPr/>
          <p:nvPr/>
        </p:nvSpPr>
        <p:spPr>
          <a:xfrm>
            <a:off x="590550" y="265183"/>
            <a:ext cx="5886450" cy="461665"/>
          </a:xfrm>
          <a:prstGeom prst="rect">
            <a:avLst/>
          </a:prstGeom>
        </p:spPr>
        <p:txBody>
          <a:bodyPr wrap="square">
            <a:spAutoFit/>
          </a:bodyPr>
          <a:lstStyle/>
          <a:p>
            <a:r>
              <a:rPr lang="en-US" sz="2400" b="1" dirty="0" smtClean="0">
                <a:solidFill>
                  <a:prstClr val="black"/>
                </a:solidFill>
                <a:latin typeface="Times New Roman" pitchFamily="18" charset="0"/>
                <a:cs typeface="Times New Roman" pitchFamily="18" charset="0"/>
              </a:rPr>
              <a:t>2. Space or stereoisomerism : </a:t>
            </a:r>
            <a:endParaRPr lang="en-US" sz="2000" dirty="0"/>
          </a:p>
        </p:txBody>
      </p:sp>
      <p:pic>
        <p:nvPicPr>
          <p:cNvPr id="94210" name="Picture 2"/>
          <p:cNvPicPr>
            <a:picLocks noChangeAspect="1" noChangeArrowheads="1"/>
          </p:cNvPicPr>
          <p:nvPr/>
        </p:nvPicPr>
        <p:blipFill>
          <a:blip r:embed="rId2"/>
          <a:srcRect/>
          <a:stretch>
            <a:fillRect/>
          </a:stretch>
        </p:blipFill>
        <p:spPr bwMode="auto">
          <a:xfrm>
            <a:off x="1828800" y="3886200"/>
            <a:ext cx="6402000"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05342"/>
            <a:ext cx="8153400" cy="1938992"/>
          </a:xfrm>
          <a:prstGeom prst="rect">
            <a:avLst/>
          </a:prstGeom>
        </p:spPr>
        <p:txBody>
          <a:bodyPr wrap="square">
            <a:spAutoFit/>
          </a:bodyPr>
          <a:lstStyle/>
          <a:p>
            <a:pPr algn="just">
              <a:lnSpc>
                <a:spcPct val="150000"/>
              </a:lnSpc>
              <a:buFont typeface="Wingdings" pitchFamily="2" charset="2"/>
              <a:buChar char="Ø"/>
            </a:pPr>
            <a:r>
              <a:rPr lang="en-US" sz="2000" dirty="0" smtClean="0">
                <a:latin typeface="Times New Roman" pitchFamily="18" charset="0"/>
                <a:cs typeface="Times New Roman" pitchFamily="18" charset="0"/>
              </a:rPr>
              <a:t>This type of isomerism is due to difference in the arrangement of carbon atoms constituting the chain, i.e., straight or branched chain of carbon atoms. It is also known as, nuclear or skeletal isomerism. </a:t>
            </a:r>
          </a:p>
          <a:p>
            <a:pPr algn="just">
              <a:lnSpc>
                <a:spcPct val="150000"/>
              </a:lnSpc>
              <a:buFont typeface="Wingdings" pitchFamily="2" charset="2"/>
              <a:buChar char="Ø"/>
            </a:pPr>
            <a:r>
              <a:rPr lang="en-US" sz="2000" dirty="0" smtClean="0">
                <a:latin typeface="Times New Roman" pitchFamily="18" charset="0"/>
                <a:cs typeface="Times New Roman" pitchFamily="18" charset="0"/>
              </a:rPr>
              <a:t>The isomers showing chain isomerism belong to same homologous series. </a:t>
            </a:r>
          </a:p>
        </p:txBody>
      </p:sp>
      <p:sp>
        <p:nvSpPr>
          <p:cNvPr id="3" name="Rectangle 2"/>
          <p:cNvSpPr/>
          <p:nvPr/>
        </p:nvSpPr>
        <p:spPr>
          <a:xfrm>
            <a:off x="381000" y="457200"/>
            <a:ext cx="4671472" cy="400110"/>
          </a:xfrm>
          <a:prstGeom prst="rect">
            <a:avLst/>
          </a:prstGeom>
        </p:spPr>
        <p:txBody>
          <a:bodyPr wrap="none">
            <a:spAutoFit/>
          </a:bodyPr>
          <a:lstStyle/>
          <a:p>
            <a:r>
              <a:rPr lang="en-US" sz="2000" b="1" dirty="0" smtClean="0">
                <a:latin typeface="Times New Roman" pitchFamily="18" charset="0"/>
                <a:cs typeface="Times New Roman" pitchFamily="18" charset="0"/>
              </a:rPr>
              <a:t>1. CHAIN OR NUCLEAR ISOMERISM</a:t>
            </a:r>
          </a:p>
        </p:txBody>
      </p:sp>
      <p:pic>
        <p:nvPicPr>
          <p:cNvPr id="95234" name="Picture 2"/>
          <p:cNvPicPr>
            <a:picLocks noChangeAspect="1" noChangeArrowheads="1"/>
          </p:cNvPicPr>
          <p:nvPr/>
        </p:nvPicPr>
        <p:blipFill>
          <a:blip r:embed="rId2"/>
          <a:srcRect/>
          <a:stretch>
            <a:fillRect/>
          </a:stretch>
        </p:blipFill>
        <p:spPr bwMode="auto">
          <a:xfrm>
            <a:off x="839858" y="3352800"/>
            <a:ext cx="6161018" cy="3086100"/>
          </a:xfrm>
          <a:prstGeom prst="rect">
            <a:avLst/>
          </a:prstGeom>
          <a:noFill/>
          <a:ln w="9525">
            <a:noFill/>
            <a:miter lim="800000"/>
            <a:headEnd/>
            <a:tailEnd/>
          </a:ln>
          <a:effectLst/>
        </p:spPr>
      </p:pic>
      <p:pic>
        <p:nvPicPr>
          <p:cNvPr id="95235" name="Picture 3"/>
          <p:cNvPicPr>
            <a:picLocks noChangeAspect="1" noChangeArrowheads="1"/>
          </p:cNvPicPr>
          <p:nvPr/>
        </p:nvPicPr>
        <p:blipFill>
          <a:blip r:embed="rId3"/>
          <a:srcRect/>
          <a:stretch>
            <a:fillRect/>
          </a:stretch>
        </p:blipFill>
        <p:spPr bwMode="auto">
          <a:xfrm>
            <a:off x="6705600" y="4572000"/>
            <a:ext cx="2209800" cy="1704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8686800" cy="1477328"/>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It is due to the difference in the positions occupied by the particular atom or group (</a:t>
            </a:r>
            <a:r>
              <a:rPr lang="en-US" sz="2000" dirty="0" err="1" smtClean="0">
                <a:latin typeface="Times New Roman" pitchFamily="18" charset="0"/>
                <a:cs typeface="Times New Roman" pitchFamily="18" charset="0"/>
              </a:rPr>
              <a:t>substituents</a:t>
            </a:r>
            <a:r>
              <a:rPr lang="en-US" sz="2000" dirty="0" smtClean="0">
                <a:latin typeface="Times New Roman" pitchFamily="18" charset="0"/>
                <a:cs typeface="Times New Roman" pitchFamily="18" charset="0"/>
              </a:rPr>
              <a:t>) in the same carbon chain or due to different positions of double or triple bonds in alkenes and alkynes.</a:t>
            </a:r>
            <a:endParaRPr lang="en-US" sz="2000" dirty="0">
              <a:latin typeface="Times New Roman" pitchFamily="18" charset="0"/>
              <a:cs typeface="Times New Roman" pitchFamily="18" charset="0"/>
            </a:endParaRPr>
          </a:p>
        </p:txBody>
      </p:sp>
      <p:sp>
        <p:nvSpPr>
          <p:cNvPr id="3" name="Rectangle 2"/>
          <p:cNvSpPr/>
          <p:nvPr/>
        </p:nvSpPr>
        <p:spPr>
          <a:xfrm>
            <a:off x="381000" y="304800"/>
            <a:ext cx="3283271" cy="553998"/>
          </a:xfrm>
          <a:prstGeom prst="rect">
            <a:avLst/>
          </a:prstGeom>
        </p:spPr>
        <p:txBody>
          <a:bodyPr wrap="none">
            <a:spAutoFit/>
          </a:bodyPr>
          <a:lstStyle/>
          <a:p>
            <a:pPr algn="just">
              <a:lnSpc>
                <a:spcPct val="150000"/>
              </a:lnSpc>
            </a:pPr>
            <a:r>
              <a:rPr lang="en-US" sz="2000" b="1" dirty="0" smtClean="0">
                <a:latin typeface="Times New Roman" pitchFamily="18" charset="0"/>
                <a:cs typeface="Times New Roman" pitchFamily="18" charset="0"/>
              </a:rPr>
              <a:t>2. POSITION ISOMERISM</a:t>
            </a:r>
          </a:p>
        </p:txBody>
      </p:sp>
      <p:pic>
        <p:nvPicPr>
          <p:cNvPr id="96258" name="Picture 2"/>
          <p:cNvPicPr>
            <a:picLocks noChangeAspect="1" noChangeArrowheads="1"/>
          </p:cNvPicPr>
          <p:nvPr/>
        </p:nvPicPr>
        <p:blipFill>
          <a:blip r:embed="rId2"/>
          <a:srcRect/>
          <a:stretch>
            <a:fillRect/>
          </a:stretch>
        </p:blipFill>
        <p:spPr bwMode="auto">
          <a:xfrm>
            <a:off x="1143000" y="2438400"/>
            <a:ext cx="5867400" cy="41878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Object 2"/>
          <p:cNvGraphicFramePr>
            <a:graphicFrameLocks noChangeAspect="1"/>
          </p:cNvGraphicFramePr>
          <p:nvPr/>
        </p:nvGraphicFramePr>
        <p:xfrm>
          <a:off x="228600" y="1905000"/>
          <a:ext cx="8423439" cy="2311400"/>
        </p:xfrm>
        <a:graphic>
          <a:graphicData uri="http://schemas.openxmlformats.org/presentationml/2006/ole">
            <p:oleObj spid="_x0000_s163842" name="CS ChemDraw Drawing" r:id="rId3" imgW="6293671" imgH="1727845" progId="ChemDraw.Document.6.0">
              <p:embed/>
            </p:oleObj>
          </a:graphicData>
        </a:graphic>
      </p:graphicFrame>
      <p:sp>
        <p:nvSpPr>
          <p:cNvPr id="3" name="Rectangle 2"/>
          <p:cNvSpPr/>
          <p:nvPr/>
        </p:nvSpPr>
        <p:spPr>
          <a:xfrm>
            <a:off x="304800" y="457200"/>
            <a:ext cx="8839200" cy="873572"/>
          </a:xfrm>
          <a:prstGeom prst="rect">
            <a:avLst/>
          </a:prstGeom>
        </p:spPr>
        <p:txBody>
          <a:bodyPr wrap="square">
            <a:spAutoFit/>
          </a:bodyPr>
          <a:lstStyle/>
          <a:p>
            <a:pPr algn="just">
              <a:lnSpc>
                <a:spcPct val="150000"/>
              </a:lnSpc>
              <a:buFont typeface="Arial" pitchFamily="34" charset="0"/>
              <a:buChar char="•"/>
            </a:pPr>
            <a:r>
              <a:rPr lang="en-US" dirty="0" err="1" smtClean="0">
                <a:solidFill>
                  <a:srgbClr val="FF0000"/>
                </a:solidFill>
                <a:latin typeface="Times New Roman" pitchFamily="18" charset="0"/>
                <a:cs typeface="Times New Roman" pitchFamily="18" charset="0"/>
              </a:rPr>
              <a:t>Aldehydes</a:t>
            </a:r>
            <a:r>
              <a:rPr lang="en-US" dirty="0" smtClean="0">
                <a:solidFill>
                  <a:srgbClr val="FF0000"/>
                </a:solidFill>
                <a:latin typeface="Times New Roman" pitchFamily="18" charset="0"/>
                <a:cs typeface="Times New Roman" pitchFamily="18" charset="0"/>
              </a:rPr>
              <a:t>, carboxylic acids (and their derivatives), and cyanides do not exhibit position isomerism.</a:t>
            </a:r>
            <a:endParaRPr lang="en-US"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8458200" cy="960328"/>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Suffixes added after the primary suffix to indicate the presence of a particular functional group in the carbon chain are known as secondary suffixes.</a:t>
            </a:r>
            <a:endParaRPr lang="en-US" sz="2000" dirty="0">
              <a:latin typeface="Times New Roman" pitchFamily="18" charset="0"/>
              <a:cs typeface="Times New Roman" pitchFamily="18" charset="0"/>
            </a:endParaRPr>
          </a:p>
        </p:txBody>
      </p:sp>
      <p:pic>
        <p:nvPicPr>
          <p:cNvPr id="63490" name="Picture 2"/>
          <p:cNvPicPr>
            <a:picLocks noChangeAspect="1" noChangeArrowheads="1"/>
          </p:cNvPicPr>
          <p:nvPr/>
        </p:nvPicPr>
        <p:blipFill>
          <a:blip r:embed="rId2"/>
          <a:srcRect/>
          <a:stretch>
            <a:fillRect/>
          </a:stretch>
        </p:blipFill>
        <p:spPr bwMode="auto">
          <a:xfrm>
            <a:off x="2057400" y="2057400"/>
            <a:ext cx="5257800" cy="4589801"/>
          </a:xfrm>
          <a:prstGeom prst="rect">
            <a:avLst/>
          </a:prstGeom>
          <a:noFill/>
          <a:ln w="9525">
            <a:noFill/>
            <a:miter lim="800000"/>
            <a:headEnd/>
            <a:tailEnd/>
          </a:ln>
          <a:effectLst/>
        </p:spPr>
      </p:pic>
      <p:sp>
        <p:nvSpPr>
          <p:cNvPr id="4" name="Rectangle 3"/>
          <p:cNvSpPr/>
          <p:nvPr/>
        </p:nvSpPr>
        <p:spPr>
          <a:xfrm>
            <a:off x="304800" y="228600"/>
            <a:ext cx="2821606" cy="400110"/>
          </a:xfrm>
          <a:prstGeom prst="rect">
            <a:avLst/>
          </a:prstGeom>
        </p:spPr>
        <p:txBody>
          <a:bodyPr wrap="none">
            <a:spAutoFit/>
          </a:bodyPr>
          <a:lstStyle/>
          <a:p>
            <a:r>
              <a:rPr lang="en-US" sz="2000" b="1" dirty="0" smtClean="0">
                <a:latin typeface="Times New Roman" pitchFamily="18" charset="0"/>
                <a:cs typeface="Times New Roman" pitchFamily="18" charset="0"/>
              </a:rPr>
              <a:t>(iii) Secondary suffixes: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47800"/>
            <a:ext cx="8534400" cy="1015663"/>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This type of isomerism is due to different modes of linking of carbon atoms, i.e., the isomers possess either open chain or closed chain structures.</a:t>
            </a:r>
            <a:endParaRPr lang="en-US" sz="2000" dirty="0">
              <a:latin typeface="Times New Roman" pitchFamily="18" charset="0"/>
              <a:cs typeface="Times New Roman" pitchFamily="18" charset="0"/>
            </a:endParaRPr>
          </a:p>
        </p:txBody>
      </p:sp>
      <p:sp>
        <p:nvSpPr>
          <p:cNvPr id="3" name="Rectangle 2"/>
          <p:cNvSpPr/>
          <p:nvPr/>
        </p:nvSpPr>
        <p:spPr>
          <a:xfrm>
            <a:off x="381000" y="304800"/>
            <a:ext cx="3640740" cy="400110"/>
          </a:xfrm>
          <a:prstGeom prst="rect">
            <a:avLst/>
          </a:prstGeom>
        </p:spPr>
        <p:txBody>
          <a:bodyPr wrap="none">
            <a:spAutoFit/>
          </a:bodyPr>
          <a:lstStyle/>
          <a:p>
            <a:r>
              <a:rPr lang="en-US" sz="2000" b="1" dirty="0" smtClean="0">
                <a:latin typeface="Times New Roman" pitchFamily="18" charset="0"/>
                <a:cs typeface="Times New Roman" pitchFamily="18" charset="0"/>
              </a:rPr>
              <a:t>3. RING-CHAIN ISOMERISM</a:t>
            </a:r>
          </a:p>
        </p:txBody>
      </p:sp>
      <p:pic>
        <p:nvPicPr>
          <p:cNvPr id="98306" name="Picture 2"/>
          <p:cNvPicPr>
            <a:picLocks noChangeAspect="1" noChangeArrowheads="1"/>
          </p:cNvPicPr>
          <p:nvPr/>
        </p:nvPicPr>
        <p:blipFill>
          <a:blip r:embed="rId2"/>
          <a:srcRect/>
          <a:stretch>
            <a:fillRect/>
          </a:stretch>
        </p:blipFill>
        <p:spPr bwMode="auto">
          <a:xfrm>
            <a:off x="1828800" y="2819400"/>
            <a:ext cx="5866544"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43841"/>
            <a:ext cx="8686800" cy="1938992"/>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Compounds having same molecular formula but different functional groups in their molecules show functional isomerism and are called functional isomers. </a:t>
            </a:r>
          </a:p>
          <a:p>
            <a:pPr algn="just">
              <a:lnSpc>
                <a:spcPct val="150000"/>
              </a:lnSpc>
            </a:pPr>
            <a:r>
              <a:rPr lang="en-US" sz="2000" dirty="0" smtClean="0">
                <a:latin typeface="Times New Roman" pitchFamily="18" charset="0"/>
                <a:cs typeface="Times New Roman" pitchFamily="18" charset="0"/>
              </a:rPr>
              <a:t>Since functional group determines largely the properties of a compound, such isomers differ in their physical and chemical properties.</a:t>
            </a:r>
            <a:endParaRPr lang="en-US" sz="2000" dirty="0">
              <a:latin typeface="Times New Roman" pitchFamily="18" charset="0"/>
              <a:cs typeface="Times New Roman" pitchFamily="18" charset="0"/>
            </a:endParaRPr>
          </a:p>
        </p:txBody>
      </p:sp>
      <p:sp>
        <p:nvSpPr>
          <p:cNvPr id="3" name="Rectangle 2"/>
          <p:cNvSpPr/>
          <p:nvPr/>
        </p:nvSpPr>
        <p:spPr>
          <a:xfrm>
            <a:off x="533400" y="228600"/>
            <a:ext cx="4976812" cy="400110"/>
          </a:xfrm>
          <a:prstGeom prst="rect">
            <a:avLst/>
          </a:prstGeom>
        </p:spPr>
        <p:txBody>
          <a:bodyPr wrap="square">
            <a:spAutoFit/>
          </a:bodyPr>
          <a:lstStyle/>
          <a:p>
            <a:pPr lvl="0" algn="just"/>
            <a:r>
              <a:rPr lang="en-US" sz="2000" b="1" dirty="0" smtClean="0">
                <a:solidFill>
                  <a:prstClr val="black"/>
                </a:solidFill>
                <a:latin typeface="Times New Roman" pitchFamily="18" charset="0"/>
                <a:cs typeface="Times New Roman" pitchFamily="18" charset="0"/>
              </a:rPr>
              <a:t>4, FUNCTIONAL ISOMERISM</a:t>
            </a:r>
          </a:p>
        </p:txBody>
      </p:sp>
      <p:pic>
        <p:nvPicPr>
          <p:cNvPr id="99330" name="Picture 2"/>
          <p:cNvPicPr>
            <a:picLocks noChangeAspect="1" noChangeArrowheads="1"/>
          </p:cNvPicPr>
          <p:nvPr/>
        </p:nvPicPr>
        <p:blipFill>
          <a:blip r:embed="rId2"/>
          <a:srcRect t="3883"/>
          <a:stretch>
            <a:fillRect/>
          </a:stretch>
        </p:blipFill>
        <p:spPr bwMode="auto">
          <a:xfrm>
            <a:off x="1600200" y="3733800"/>
            <a:ext cx="6797964"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a:srcRect/>
          <a:stretch>
            <a:fillRect/>
          </a:stretch>
        </p:blipFill>
        <p:spPr bwMode="auto">
          <a:xfrm>
            <a:off x="1447800" y="152400"/>
            <a:ext cx="6205537" cy="4426091"/>
          </a:xfrm>
          <a:prstGeom prst="rect">
            <a:avLst/>
          </a:prstGeom>
          <a:noFill/>
          <a:ln w="9525">
            <a:noFill/>
            <a:miter lim="800000"/>
            <a:headEnd/>
            <a:tailEnd/>
          </a:ln>
          <a:effectLst/>
        </p:spPr>
      </p:pic>
      <p:pic>
        <p:nvPicPr>
          <p:cNvPr id="100356" name="Picture 4"/>
          <p:cNvPicPr>
            <a:picLocks noChangeAspect="1" noChangeArrowheads="1"/>
          </p:cNvPicPr>
          <p:nvPr/>
        </p:nvPicPr>
        <p:blipFill>
          <a:blip r:embed="rId3"/>
          <a:srcRect r="56471" b="70036"/>
          <a:stretch>
            <a:fillRect/>
          </a:stretch>
        </p:blipFill>
        <p:spPr bwMode="auto">
          <a:xfrm>
            <a:off x="1676400" y="5029200"/>
            <a:ext cx="5638800" cy="1595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166843"/>
            <a:ext cx="8686800" cy="2862322"/>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It is the isomerism in the same homologous series. It is due to the presence of different alkyl groups attached to the same polyvalent functional group or atom (i.e., -S-, -O-, -NH- and -CO-) So, the compounds having same molecular formula but different structural formulae due to different (size or nature) alkyl groups on either side of the functional group are called </a:t>
            </a:r>
            <a:r>
              <a:rPr lang="en-US" sz="2000" dirty="0" err="1" smtClean="0">
                <a:latin typeface="Times New Roman" pitchFamily="18" charset="0"/>
                <a:cs typeface="Times New Roman" pitchFamily="18" charset="0"/>
              </a:rPr>
              <a:t>metamers</a:t>
            </a:r>
            <a:r>
              <a:rPr lang="en-US" sz="2000" dirty="0" smtClean="0">
                <a:latin typeface="Times New Roman" pitchFamily="18" charset="0"/>
                <a:cs typeface="Times New Roman" pitchFamily="18" charset="0"/>
              </a:rPr>
              <a:t> and the phenomenon is known as </a:t>
            </a:r>
            <a:r>
              <a:rPr lang="en-US" sz="2000" dirty="0" err="1" smtClean="0">
                <a:latin typeface="Times New Roman" pitchFamily="18" charset="0"/>
                <a:cs typeface="Times New Roman" pitchFamily="18" charset="0"/>
              </a:rPr>
              <a:t>metamerism</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3" name="Rectangle 2"/>
          <p:cNvSpPr/>
          <p:nvPr/>
        </p:nvSpPr>
        <p:spPr>
          <a:xfrm>
            <a:off x="533400" y="152400"/>
            <a:ext cx="2276777" cy="498663"/>
          </a:xfrm>
          <a:prstGeom prst="rect">
            <a:avLst/>
          </a:prstGeom>
        </p:spPr>
        <p:txBody>
          <a:bodyPr wrap="none">
            <a:spAutoFit/>
          </a:bodyPr>
          <a:lstStyle/>
          <a:p>
            <a:pPr algn="just">
              <a:lnSpc>
                <a:spcPct val="150000"/>
              </a:lnSpc>
            </a:pPr>
            <a:r>
              <a:rPr lang="en-US" sz="2000" b="1" dirty="0" smtClean="0">
                <a:latin typeface="Times New Roman" pitchFamily="18" charset="0"/>
                <a:cs typeface="Times New Roman" pitchFamily="18" charset="0"/>
              </a:rPr>
              <a:t>5. METAMERISM</a:t>
            </a:r>
          </a:p>
        </p:txBody>
      </p:sp>
      <p:pic>
        <p:nvPicPr>
          <p:cNvPr id="101378" name="Picture 2"/>
          <p:cNvPicPr>
            <a:picLocks noChangeAspect="1" noChangeArrowheads="1"/>
          </p:cNvPicPr>
          <p:nvPr/>
        </p:nvPicPr>
        <p:blipFill>
          <a:blip r:embed="rId2"/>
          <a:srcRect t="24242"/>
          <a:stretch>
            <a:fillRect/>
          </a:stretch>
        </p:blipFill>
        <p:spPr bwMode="auto">
          <a:xfrm>
            <a:off x="762000" y="4267200"/>
            <a:ext cx="7330440"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0"/>
            <a:ext cx="8610600" cy="2862322"/>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This is a special type of functional isomerism where the isomers exist simultaneously in equilibrium with each other.</a:t>
            </a:r>
          </a:p>
          <a:p>
            <a:pPr algn="ctr">
              <a:lnSpc>
                <a:spcPct val="150000"/>
              </a:lnSpc>
            </a:pPr>
            <a:r>
              <a:rPr lang="en-US" sz="2000" dirty="0" smtClean="0">
                <a:latin typeface="Times New Roman" pitchFamily="18" charset="0"/>
                <a:cs typeface="Times New Roman" pitchFamily="18" charset="0"/>
              </a:rPr>
              <a:t>or</a:t>
            </a:r>
          </a:p>
          <a:p>
            <a:pPr algn="just">
              <a:lnSpc>
                <a:spcPct val="150000"/>
              </a:lnSpc>
            </a:pPr>
            <a:r>
              <a:rPr lang="en-US" sz="2000" dirty="0" smtClean="0">
                <a:latin typeface="Times New Roman" pitchFamily="18" charset="0"/>
                <a:cs typeface="Times New Roman" pitchFamily="18" charset="0"/>
              </a:rPr>
              <a:t>The type of isomerism in which a substance exists in two readily </a:t>
            </a:r>
            <a:r>
              <a:rPr lang="en-US" sz="2000" dirty="0" err="1" smtClean="0">
                <a:latin typeface="Times New Roman" pitchFamily="18" charset="0"/>
                <a:cs typeface="Times New Roman" pitchFamily="18" charset="0"/>
              </a:rPr>
              <a:t>interconvertible</a:t>
            </a:r>
            <a:r>
              <a:rPr lang="en-US" sz="2000" dirty="0" smtClean="0">
                <a:latin typeface="Times New Roman" pitchFamily="18" charset="0"/>
                <a:cs typeface="Times New Roman" pitchFamily="18" charset="0"/>
              </a:rPr>
              <a:t> different structures leading to dynamic equilibrium is known as </a:t>
            </a:r>
            <a:r>
              <a:rPr lang="en-US" sz="2000" dirty="0" err="1" smtClean="0">
                <a:latin typeface="Times New Roman" pitchFamily="18" charset="0"/>
                <a:cs typeface="Times New Roman" pitchFamily="18" charset="0"/>
              </a:rPr>
              <a:t>tautomerism</a:t>
            </a:r>
            <a:r>
              <a:rPr lang="en-US" sz="2000" dirty="0" smtClean="0">
                <a:latin typeface="Times New Roman" pitchFamily="18" charset="0"/>
                <a:cs typeface="Times New Roman" pitchFamily="18" charset="0"/>
              </a:rPr>
              <a:t> -and the different forms are called </a:t>
            </a:r>
            <a:r>
              <a:rPr lang="en-US" sz="2000" dirty="0" err="1" smtClean="0">
                <a:latin typeface="Times New Roman" pitchFamily="18" charset="0"/>
                <a:cs typeface="Times New Roman" pitchFamily="18" charset="0"/>
              </a:rPr>
              <a:t>tautomers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3" name="Rectangle 2"/>
          <p:cNvSpPr/>
          <p:nvPr/>
        </p:nvSpPr>
        <p:spPr>
          <a:xfrm>
            <a:off x="228600" y="304800"/>
            <a:ext cx="2410212" cy="400110"/>
          </a:xfrm>
          <a:prstGeom prst="rect">
            <a:avLst/>
          </a:prstGeom>
        </p:spPr>
        <p:txBody>
          <a:bodyPr wrap="none">
            <a:spAutoFit/>
          </a:bodyPr>
          <a:lstStyle/>
          <a:p>
            <a:pPr algn="just"/>
            <a:r>
              <a:rPr lang="en-US" sz="2000" b="1" dirty="0" smtClean="0">
                <a:latin typeface="Times New Roman" pitchFamily="18" charset="0"/>
                <a:cs typeface="Times New Roman" pitchFamily="18" charset="0"/>
              </a:rPr>
              <a:t>6. TAUTOMERISM</a:t>
            </a:r>
          </a:p>
        </p:txBody>
      </p:sp>
      <p:pic>
        <p:nvPicPr>
          <p:cNvPr id="102402" name="Picture 2"/>
          <p:cNvPicPr>
            <a:picLocks noChangeAspect="1" noChangeArrowheads="1"/>
          </p:cNvPicPr>
          <p:nvPr/>
        </p:nvPicPr>
        <p:blipFill>
          <a:blip r:embed="rId2"/>
          <a:srcRect/>
          <a:stretch>
            <a:fillRect/>
          </a:stretch>
        </p:blipFill>
        <p:spPr bwMode="auto">
          <a:xfrm>
            <a:off x="2057400" y="3581400"/>
            <a:ext cx="4876800" cy="1219200"/>
          </a:xfrm>
          <a:prstGeom prst="rect">
            <a:avLst/>
          </a:prstGeom>
          <a:noFill/>
          <a:ln w="9525">
            <a:noFill/>
            <a:miter lim="800000"/>
            <a:headEnd/>
            <a:tailEnd/>
          </a:ln>
          <a:effectLst/>
        </p:spPr>
      </p:pic>
      <p:pic>
        <p:nvPicPr>
          <p:cNvPr id="102403" name="Picture 3"/>
          <p:cNvPicPr>
            <a:picLocks noChangeAspect="1" noChangeArrowheads="1"/>
          </p:cNvPicPr>
          <p:nvPr/>
        </p:nvPicPr>
        <p:blipFill>
          <a:blip r:embed="rId3"/>
          <a:srcRect/>
          <a:stretch>
            <a:fillRect/>
          </a:stretch>
        </p:blipFill>
        <p:spPr bwMode="auto">
          <a:xfrm>
            <a:off x="2438400" y="4953000"/>
            <a:ext cx="3933825" cy="1514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676400"/>
            <a:ext cx="8686800" cy="2862322"/>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Isomers having the same connectivity of the atoms </a:t>
            </a:r>
            <a:r>
              <a:rPr lang="en-US" sz="2000" i="1" dirty="0" smtClean="0">
                <a:latin typeface="Times New Roman" pitchFamily="18" charset="0"/>
                <a:cs typeface="Times New Roman" pitchFamily="18" charset="0"/>
              </a:rPr>
              <a:t>(i.e., the same constitution) but different </a:t>
            </a:r>
            <a:r>
              <a:rPr lang="en-US" sz="2000" dirty="0" smtClean="0">
                <a:latin typeface="Times New Roman" pitchFamily="18" charset="0"/>
                <a:cs typeface="Times New Roman" pitchFamily="18" charset="0"/>
              </a:rPr>
              <a:t>spatial arrangement of their atoms are known as </a:t>
            </a:r>
            <a:r>
              <a:rPr lang="en-US" sz="2000" dirty="0" err="1" smtClean="0">
                <a:latin typeface="Times New Roman" pitchFamily="18" charset="0"/>
                <a:cs typeface="Times New Roman" pitchFamily="18" charset="0"/>
              </a:rPr>
              <a:t>stereoisomers</a:t>
            </a:r>
            <a:r>
              <a:rPr lang="en-US" sz="2000" dirty="0" smtClean="0">
                <a:latin typeface="Times New Roman" pitchFamily="18" charset="0"/>
                <a:cs typeface="Times New Roman" pitchFamily="18" charset="0"/>
              </a:rPr>
              <a:t> and the isomerism exhibited by them is called stereoisomerism. </a:t>
            </a:r>
          </a:p>
          <a:p>
            <a:pPr algn="just">
              <a:lnSpc>
                <a:spcPct val="150000"/>
              </a:lnSpc>
            </a:pPr>
            <a:r>
              <a:rPr lang="en-US" sz="2000" dirty="0" smtClean="0">
                <a:latin typeface="Times New Roman" pitchFamily="18" charset="0"/>
                <a:cs typeface="Times New Roman" pitchFamily="18" charset="0"/>
              </a:rPr>
              <a:t>There are two types of stereoisomerism : </a:t>
            </a:r>
          </a:p>
          <a:p>
            <a:pPr algn="just">
              <a:lnSpc>
                <a:spcPct val="150000"/>
              </a:lnSpc>
            </a:pPr>
            <a:r>
              <a:rPr lang="en-US" sz="2000" b="1"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Configurational</a:t>
            </a:r>
            <a:r>
              <a:rPr lang="en-US" sz="2000" dirty="0" smtClean="0">
                <a:latin typeface="Times New Roman" pitchFamily="18" charset="0"/>
                <a:cs typeface="Times New Roman" pitchFamily="18" charset="0"/>
              </a:rPr>
              <a:t> isomerism </a:t>
            </a:r>
          </a:p>
          <a:p>
            <a:pPr algn="just">
              <a:lnSpc>
                <a:spcPct val="150000"/>
              </a:lnSpc>
            </a:pPr>
            <a:r>
              <a:rPr lang="en-US" sz="2000" b="1"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Conformational isomerism.</a:t>
            </a:r>
          </a:p>
        </p:txBody>
      </p:sp>
      <p:sp>
        <p:nvSpPr>
          <p:cNvPr id="3" name="Rectangle 2"/>
          <p:cNvSpPr/>
          <p:nvPr/>
        </p:nvSpPr>
        <p:spPr>
          <a:xfrm>
            <a:off x="304800" y="685800"/>
            <a:ext cx="2365584" cy="579967"/>
          </a:xfrm>
          <a:prstGeom prst="rect">
            <a:avLst/>
          </a:prstGeom>
        </p:spPr>
        <p:txBody>
          <a:bodyPr wrap="none">
            <a:spAutoFit/>
          </a:bodyPr>
          <a:lstStyle/>
          <a:p>
            <a:pPr algn="just">
              <a:lnSpc>
                <a:spcPct val="150000"/>
              </a:lnSpc>
            </a:pPr>
            <a:r>
              <a:rPr lang="en-US" sz="2400" b="1" dirty="0" smtClean="0">
                <a:latin typeface="Times New Roman" pitchFamily="18" charset="0"/>
                <a:cs typeface="Times New Roman" pitchFamily="18" charset="0"/>
              </a:rPr>
              <a:t>Stereoisomerism</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0"/>
            <a:ext cx="8458200" cy="3323987"/>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The different spatial arrangements of atoms in a molecule which are not </a:t>
            </a:r>
            <a:r>
              <a:rPr lang="en-US" sz="2000" dirty="0" err="1" smtClean="0">
                <a:latin typeface="Times New Roman" pitchFamily="18" charset="0"/>
                <a:cs typeface="Times New Roman" pitchFamily="18" charset="0"/>
              </a:rPr>
              <a:t>interconvertible</a:t>
            </a:r>
            <a:r>
              <a:rPr lang="en-US" sz="2000" dirty="0" smtClean="0">
                <a:latin typeface="Times New Roman" pitchFamily="18" charset="0"/>
                <a:cs typeface="Times New Roman" pitchFamily="18" charset="0"/>
              </a:rPr>
              <a:t> without breaking of bond(s) are called configurations or  </a:t>
            </a:r>
            <a:r>
              <a:rPr lang="en-US" sz="2000" dirty="0" err="1" smtClean="0">
                <a:latin typeface="Times New Roman" pitchFamily="18" charset="0"/>
                <a:cs typeface="Times New Roman" pitchFamily="18" charset="0"/>
              </a:rPr>
              <a:t>configurational</a:t>
            </a:r>
            <a:r>
              <a:rPr lang="en-US" sz="2000" dirty="0" smtClean="0">
                <a:latin typeface="Times New Roman" pitchFamily="18" charset="0"/>
                <a:cs typeface="Times New Roman" pitchFamily="18" charset="0"/>
              </a:rPr>
              <a:t> isomers and the isomerism exhibited by them is called </a:t>
            </a:r>
            <a:r>
              <a:rPr lang="en-US" sz="2000" dirty="0" err="1" smtClean="0">
                <a:latin typeface="Times New Roman" pitchFamily="18" charset="0"/>
                <a:cs typeface="Times New Roman" pitchFamily="18" charset="0"/>
              </a:rPr>
              <a:t>configurational</a:t>
            </a:r>
            <a:r>
              <a:rPr lang="en-US" sz="2000" dirty="0" smtClean="0">
                <a:latin typeface="Times New Roman" pitchFamily="18" charset="0"/>
                <a:cs typeface="Times New Roman" pitchFamily="18" charset="0"/>
              </a:rPr>
              <a:t> isomerism. </a:t>
            </a:r>
          </a:p>
          <a:p>
            <a:pPr algn="just">
              <a:lnSpc>
                <a:spcPct val="150000"/>
              </a:lnSpc>
            </a:pPr>
            <a:r>
              <a:rPr lang="en-US" sz="2000" dirty="0" smtClean="0">
                <a:latin typeface="Times New Roman" pitchFamily="18" charset="0"/>
                <a:cs typeface="Times New Roman" pitchFamily="18" charset="0"/>
              </a:rPr>
              <a:t>There are two kinds of </a:t>
            </a:r>
            <a:r>
              <a:rPr lang="en-US" sz="2000" dirty="0" err="1" smtClean="0">
                <a:latin typeface="Times New Roman" pitchFamily="18" charset="0"/>
                <a:cs typeface="Times New Roman" pitchFamily="18" charset="0"/>
              </a:rPr>
              <a:t>configurational</a:t>
            </a:r>
            <a:r>
              <a:rPr lang="en-US" sz="2000" dirty="0" smtClean="0">
                <a:latin typeface="Times New Roman" pitchFamily="18" charset="0"/>
                <a:cs typeface="Times New Roman" pitchFamily="18" charset="0"/>
              </a:rPr>
              <a:t> isomerism: </a:t>
            </a:r>
          </a:p>
          <a:p>
            <a:pPr algn="just">
              <a:lnSpc>
                <a:spcPct val="150000"/>
              </a:lnSpc>
            </a:pPr>
            <a:r>
              <a:rPr lang="en-US" sz="2000" b="1"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Optical isomerism (</a:t>
            </a:r>
            <a:r>
              <a:rPr lang="en-US" sz="2000" dirty="0" err="1" smtClean="0">
                <a:latin typeface="Times New Roman" pitchFamily="18" charset="0"/>
                <a:cs typeface="Times New Roman" pitchFamily="18" charset="0"/>
              </a:rPr>
              <a:t>enantiomerism</a:t>
            </a:r>
            <a:r>
              <a:rPr lang="en-US" sz="2000" dirty="0" smtClean="0">
                <a:latin typeface="Times New Roman" pitchFamily="18" charset="0"/>
                <a:cs typeface="Times New Roman" pitchFamily="18" charset="0"/>
              </a:rPr>
              <a:t>);</a:t>
            </a:r>
          </a:p>
          <a:p>
            <a:pPr algn="just">
              <a:lnSpc>
                <a:spcPct val="150000"/>
              </a:lnSpc>
            </a:pPr>
            <a:r>
              <a:rPr lang="en-US" sz="2000" b="1"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Geometrical </a:t>
            </a:r>
            <a:r>
              <a:rPr lang="en-US" sz="2000" i="1" dirty="0" smtClean="0">
                <a:latin typeface="Times New Roman" pitchFamily="18" charset="0"/>
                <a:cs typeface="Times New Roman" pitchFamily="18" charset="0"/>
              </a:rPr>
              <a:t>(</a:t>
            </a:r>
            <a:r>
              <a:rPr lang="en-US" sz="2000" i="1" dirty="0" err="1" smtClean="0">
                <a:latin typeface="Times New Roman" pitchFamily="18" charset="0"/>
                <a:cs typeface="Times New Roman" pitchFamily="18" charset="0"/>
              </a:rPr>
              <a:t>cis</a:t>
            </a:r>
            <a:r>
              <a:rPr lang="en-US" sz="2000" i="1" dirty="0" smtClean="0">
                <a:latin typeface="Times New Roman" pitchFamily="18" charset="0"/>
                <a:cs typeface="Times New Roman" pitchFamily="18" charset="0"/>
              </a:rPr>
              <a:t>-trans) isomerism.</a:t>
            </a:r>
          </a:p>
        </p:txBody>
      </p:sp>
      <p:sp>
        <p:nvSpPr>
          <p:cNvPr id="3" name="Rectangle 2"/>
          <p:cNvSpPr/>
          <p:nvPr/>
        </p:nvSpPr>
        <p:spPr>
          <a:xfrm>
            <a:off x="228600" y="304800"/>
            <a:ext cx="3749744" cy="579967"/>
          </a:xfrm>
          <a:prstGeom prst="rect">
            <a:avLst/>
          </a:prstGeom>
        </p:spPr>
        <p:txBody>
          <a:bodyPr wrap="none">
            <a:spAutoFit/>
          </a:bodyPr>
          <a:lstStyle/>
          <a:p>
            <a:pPr algn="just">
              <a:lnSpc>
                <a:spcPct val="150000"/>
              </a:lnSpc>
            </a:pPr>
            <a:r>
              <a:rPr lang="en-US" sz="2400" b="1" dirty="0" err="1" smtClean="0">
                <a:latin typeface="Times New Roman" pitchFamily="18" charset="0"/>
                <a:cs typeface="Times New Roman" pitchFamily="18" charset="0"/>
              </a:rPr>
              <a:t>Configurational</a:t>
            </a:r>
            <a:r>
              <a:rPr lang="en-US" sz="2400" b="1" dirty="0" smtClean="0">
                <a:latin typeface="Times New Roman" pitchFamily="18" charset="0"/>
                <a:cs typeface="Times New Roman" pitchFamily="18" charset="0"/>
              </a:rPr>
              <a:t> Isomerism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762000"/>
            <a:ext cx="8077200" cy="2400657"/>
          </a:xfrm>
          <a:prstGeom prst="rect">
            <a:avLst/>
          </a:prstGeom>
        </p:spPr>
        <p:txBody>
          <a:bodyPr wrap="square">
            <a:spAutoFit/>
          </a:bodyPr>
          <a:lstStyle/>
          <a:p>
            <a:pPr marL="342900" indent="-342900" algn="just">
              <a:lnSpc>
                <a:spcPct val="150000"/>
              </a:lnSpc>
              <a:buFont typeface="Wingdings" pitchFamily="2" charset="2"/>
              <a:buChar char="Ø"/>
            </a:pPr>
            <a:r>
              <a:rPr lang="en-US" sz="2000" dirty="0" smtClean="0">
                <a:latin typeface="Times New Roman" pitchFamily="18" charset="0"/>
                <a:cs typeface="Times New Roman" pitchFamily="18" charset="0"/>
              </a:rPr>
              <a:t>Because </a:t>
            </a:r>
            <a:r>
              <a:rPr lang="en-US" sz="2000" dirty="0" err="1" smtClean="0">
                <a:latin typeface="Times New Roman" pitchFamily="18" charset="0"/>
                <a:cs typeface="Times New Roman" pitchFamily="18" charset="0"/>
              </a:rPr>
              <a:t>configurational</a:t>
            </a:r>
            <a:r>
              <a:rPr lang="en-US" sz="2000" dirty="0" smtClean="0">
                <a:latin typeface="Times New Roman" pitchFamily="18" charset="0"/>
                <a:cs typeface="Times New Roman" pitchFamily="18" charset="0"/>
              </a:rPr>
              <a:t> isomers cannot interconvert, </a:t>
            </a:r>
            <a:r>
              <a:rPr lang="en-US" sz="2000" dirty="0" err="1" smtClean="0">
                <a:latin typeface="Times New Roman" pitchFamily="18" charset="0"/>
                <a:cs typeface="Times New Roman" pitchFamily="18" charset="0"/>
              </a:rPr>
              <a:t>configurational</a:t>
            </a:r>
            <a:r>
              <a:rPr lang="en-US" sz="2000" dirty="0" smtClean="0">
                <a:latin typeface="Times New Roman" pitchFamily="18" charset="0"/>
                <a:cs typeface="Times New Roman" pitchFamily="18" charset="0"/>
              </a:rPr>
              <a:t> isomers can be separated.</a:t>
            </a:r>
          </a:p>
          <a:p>
            <a:pPr marL="342900" indent="-342900" algn="just">
              <a:lnSpc>
                <a:spcPct val="150000"/>
              </a:lnSpc>
              <a:buFont typeface="Wingdings" pitchFamily="2" charset="2"/>
              <a:buChar char="Ø"/>
            </a:pPr>
            <a:r>
              <a:rPr lang="en-US" sz="2000" dirty="0" smtClean="0">
                <a:latin typeface="Times New Roman" pitchFamily="18" charset="0"/>
                <a:cs typeface="Times New Roman" pitchFamily="18" charset="0"/>
              </a:rPr>
              <a:t>Changing the configuration of a molecule always means that bonds are broken. </a:t>
            </a:r>
          </a:p>
          <a:p>
            <a:pPr marL="342900" indent="-342900" algn="just">
              <a:lnSpc>
                <a:spcPct val="150000"/>
              </a:lnSpc>
              <a:buFont typeface="Wingdings" pitchFamily="2" charset="2"/>
              <a:buChar char="Ø"/>
            </a:pPr>
            <a:r>
              <a:rPr lang="en-US" sz="2000" dirty="0" smtClean="0">
                <a:latin typeface="Times New Roman" pitchFamily="18" charset="0"/>
                <a:cs typeface="Times New Roman" pitchFamily="18" charset="0"/>
              </a:rPr>
              <a:t>A different configuration is a different molecule</a:t>
            </a:r>
            <a:r>
              <a:rPr lang="en-US"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43000"/>
            <a:ext cx="8686800" cy="1938992"/>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Isomers which are non </a:t>
            </a:r>
            <a:r>
              <a:rPr lang="en-US" sz="2000" dirty="0" err="1" smtClean="0">
                <a:latin typeface="Times New Roman" pitchFamily="18" charset="0"/>
                <a:cs typeface="Times New Roman" pitchFamily="18" charset="0"/>
              </a:rPr>
              <a:t>superimposable</a:t>
            </a:r>
            <a:r>
              <a:rPr lang="en-US" sz="2000" dirty="0" smtClean="0">
                <a:latin typeface="Times New Roman" pitchFamily="18" charset="0"/>
                <a:cs typeface="Times New Roman" pitchFamily="18" charset="0"/>
              </a:rPr>
              <a:t> mirror images of each other are called </a:t>
            </a:r>
            <a:r>
              <a:rPr lang="en-US" sz="2000" dirty="0" err="1" smtClean="0">
                <a:latin typeface="Times New Roman" pitchFamily="18" charset="0"/>
                <a:cs typeface="Times New Roman" pitchFamily="18" charset="0"/>
              </a:rPr>
              <a:t>enantiomers</a:t>
            </a:r>
            <a:r>
              <a:rPr lang="en-US" sz="2000" dirty="0" smtClean="0">
                <a:latin typeface="Times New Roman" pitchFamily="18" charset="0"/>
                <a:cs typeface="Times New Roman" pitchFamily="18" charset="0"/>
              </a:rPr>
              <a:t> and the isomerism exhibited by them is known as </a:t>
            </a:r>
            <a:r>
              <a:rPr lang="en-US" sz="2000" dirty="0" err="1" smtClean="0">
                <a:latin typeface="Times New Roman" pitchFamily="18" charset="0"/>
                <a:cs typeface="Times New Roman" pitchFamily="18" charset="0"/>
              </a:rPr>
              <a:t>enantiomerism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Enantiomers</a:t>
            </a:r>
            <a:r>
              <a:rPr lang="en-US" sz="2000" dirty="0" smtClean="0">
                <a:latin typeface="Times New Roman" pitchFamily="18" charset="0"/>
                <a:cs typeface="Times New Roman" pitchFamily="18" charset="0"/>
              </a:rPr>
              <a:t> are also called mirror-image isomers, </a:t>
            </a:r>
            <a:r>
              <a:rPr lang="en-US" sz="2000" dirty="0" err="1" smtClean="0">
                <a:latin typeface="Times New Roman" pitchFamily="18" charset="0"/>
                <a:cs typeface="Times New Roman" pitchFamily="18" charset="0"/>
              </a:rPr>
              <a:t>enantiomorphs</a:t>
            </a:r>
            <a:r>
              <a:rPr lang="en-US" sz="2000" dirty="0" smtClean="0">
                <a:latin typeface="Times New Roman" pitchFamily="18" charset="0"/>
                <a:cs typeface="Times New Roman" pitchFamily="18" charset="0"/>
              </a:rPr>
              <a:t> or optical antipodes.</a:t>
            </a:r>
            <a:endParaRPr lang="en-US" sz="2000" dirty="0">
              <a:latin typeface="Times New Roman" pitchFamily="18" charset="0"/>
              <a:cs typeface="Times New Roman" pitchFamily="18" charset="0"/>
            </a:endParaRPr>
          </a:p>
        </p:txBody>
      </p:sp>
      <p:sp>
        <p:nvSpPr>
          <p:cNvPr id="3" name="Rectangle 2"/>
          <p:cNvSpPr/>
          <p:nvPr/>
        </p:nvSpPr>
        <p:spPr>
          <a:xfrm>
            <a:off x="228600" y="381000"/>
            <a:ext cx="4935967" cy="461665"/>
          </a:xfrm>
          <a:prstGeom prst="rect">
            <a:avLst/>
          </a:prstGeom>
        </p:spPr>
        <p:txBody>
          <a:bodyPr wrap="none">
            <a:spAutoFit/>
          </a:bodyPr>
          <a:lstStyle/>
          <a:p>
            <a:pPr algn="just"/>
            <a:r>
              <a:rPr lang="en-US" sz="2400" b="1" dirty="0" smtClean="0">
                <a:latin typeface="Times New Roman" pitchFamily="18" charset="0"/>
                <a:cs typeface="Times New Roman" pitchFamily="18" charset="0"/>
              </a:rPr>
              <a:t>Optical Isomerism (</a:t>
            </a:r>
            <a:r>
              <a:rPr lang="en-US" sz="2400" b="1" dirty="0" err="1" smtClean="0">
                <a:latin typeface="Times New Roman" pitchFamily="18" charset="0"/>
                <a:cs typeface="Times New Roman" pitchFamily="18" charset="0"/>
              </a:rPr>
              <a:t>Enantiomerism</a:t>
            </a:r>
            <a:r>
              <a:rPr lang="en-US" sz="2400" b="1" dirty="0" smtClean="0">
                <a:latin typeface="Times New Roman" pitchFamily="18" charset="0"/>
                <a:cs typeface="Times New Roman" pitchFamily="18" charset="0"/>
              </a:rPr>
              <a:t>)</a:t>
            </a:r>
          </a:p>
        </p:txBody>
      </p:sp>
      <p:pic>
        <p:nvPicPr>
          <p:cNvPr id="193537" name="Picture 1"/>
          <p:cNvPicPr>
            <a:picLocks noChangeAspect="1" noChangeArrowheads="1"/>
          </p:cNvPicPr>
          <p:nvPr/>
        </p:nvPicPr>
        <p:blipFill>
          <a:blip r:embed="rId2"/>
          <a:srcRect/>
          <a:stretch>
            <a:fillRect/>
          </a:stretch>
        </p:blipFill>
        <p:spPr bwMode="auto">
          <a:xfrm>
            <a:off x="2743200" y="3200400"/>
            <a:ext cx="3286125" cy="1533525"/>
          </a:xfrm>
          <a:prstGeom prst="rect">
            <a:avLst/>
          </a:prstGeom>
          <a:noFill/>
          <a:ln w="9525">
            <a:noFill/>
            <a:miter lim="800000"/>
            <a:headEnd/>
            <a:tailEnd/>
          </a:ln>
          <a:effectLst/>
        </p:spPr>
      </p:pic>
      <p:sp>
        <p:nvSpPr>
          <p:cNvPr id="5" name="Rectangle 4"/>
          <p:cNvSpPr/>
          <p:nvPr/>
        </p:nvSpPr>
        <p:spPr>
          <a:xfrm>
            <a:off x="304800" y="4876800"/>
            <a:ext cx="8610600" cy="1477328"/>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stereoisomers</a:t>
            </a:r>
            <a:r>
              <a:rPr lang="en-US" sz="2000" dirty="0" smtClean="0">
                <a:latin typeface="Times New Roman" pitchFamily="18" charset="0"/>
                <a:cs typeface="Times New Roman" pitchFamily="18" charset="0"/>
              </a:rPr>
              <a:t> which are mirror images of each other are called </a:t>
            </a:r>
            <a:r>
              <a:rPr lang="en-US" sz="2000" dirty="0" err="1" smtClean="0">
                <a:latin typeface="Times New Roman" pitchFamily="18" charset="0"/>
                <a:cs typeface="Times New Roman" pitchFamily="18" charset="0"/>
              </a:rPr>
              <a:t>enantiomers</a:t>
            </a:r>
            <a:r>
              <a:rPr lang="en-US" sz="2000" dirty="0" smtClean="0">
                <a:latin typeface="Times New Roman" pitchFamily="18" charset="0"/>
                <a:cs typeface="Times New Roman" pitchFamily="18" charset="0"/>
              </a:rPr>
              <a:t>, and stereo isomers which are not mirror images of each other are called </a:t>
            </a:r>
            <a:r>
              <a:rPr lang="en-US" sz="2000" dirty="0" err="1" smtClean="0">
                <a:latin typeface="Times New Roman" pitchFamily="18" charset="0"/>
                <a:cs typeface="Times New Roman" pitchFamily="18" charset="0"/>
              </a:rPr>
              <a:t>diastereoisomers</a:t>
            </a:r>
            <a:r>
              <a:rPr lang="en-US" sz="2000" dirty="0" smtClean="0">
                <a:latin typeface="Times New Roman" pitchFamily="18" charset="0"/>
                <a:cs typeface="Times New Roman" pitchFamily="18" charset="0"/>
              </a:rPr>
              <a:t> (or </a:t>
            </a:r>
            <a:r>
              <a:rPr lang="en-US" sz="2000" dirty="0" err="1" smtClean="0">
                <a:latin typeface="Times New Roman" pitchFamily="18" charset="0"/>
                <a:cs typeface="Times New Roman" pitchFamily="18" charset="0"/>
              </a:rPr>
              <a:t>diastereomers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43000"/>
            <a:ext cx="8305800" cy="3416320"/>
          </a:xfrm>
          <a:prstGeom prst="rect">
            <a:avLst/>
          </a:prstGeom>
        </p:spPr>
        <p:txBody>
          <a:bodyPr wrap="square">
            <a:spAutoFit/>
          </a:bodyPr>
          <a:lstStyle/>
          <a:p>
            <a:pPr algn="just">
              <a:lnSpc>
                <a:spcPct val="150000"/>
              </a:lnSpc>
            </a:pPr>
            <a:r>
              <a:rPr lang="en-US" dirty="0" smtClean="0">
                <a:latin typeface="Times New Roman" pitchFamily="18" charset="0"/>
                <a:cs typeface="Times New Roman" pitchFamily="18" charset="0"/>
              </a:rPr>
              <a:t>Ordinary light is composed of rays of different wavelengths vibrating in all directions perpendicular to the path of its propagation. The same is the case with a light of a single wavelength, </a:t>
            </a:r>
            <a:r>
              <a:rPr lang="en-US" i="1" dirty="0" smtClean="0">
                <a:latin typeface="Times New Roman" pitchFamily="18" charset="0"/>
                <a:cs typeface="Times New Roman" pitchFamily="18" charset="0"/>
              </a:rPr>
              <a:t>i.e., a monochromatic light. These vibrations can be made to occur in a single plane (</a:t>
            </a:r>
            <a:r>
              <a:rPr lang="en-US" i="1" dirty="0" err="1" smtClean="0">
                <a:latin typeface="Times New Roman" pitchFamily="18" charset="0"/>
                <a:cs typeface="Times New Roman" pitchFamily="18" charset="0"/>
              </a:rPr>
              <a:t>polarisation</a:t>
            </a:r>
            <a:r>
              <a:rPr lang="en-US" i="1" dirty="0" smtClean="0">
                <a:latin typeface="Times New Roman" pitchFamily="18" charset="0"/>
                <a:cs typeface="Times New Roman" pitchFamily="18" charset="0"/>
              </a:rPr>
              <a:t>) by </a:t>
            </a:r>
            <a:r>
              <a:rPr lang="en-US" dirty="0" smtClean="0">
                <a:latin typeface="Times New Roman" pitchFamily="18" charset="0"/>
                <a:cs typeface="Times New Roman" pitchFamily="18" charset="0"/>
              </a:rPr>
              <a:t>passing ordinary light through the </a:t>
            </a:r>
            <a:r>
              <a:rPr lang="en-US" dirty="0" err="1" smtClean="0">
                <a:latin typeface="Times New Roman" pitchFamily="18" charset="0"/>
                <a:cs typeface="Times New Roman" pitchFamily="18" charset="0"/>
              </a:rPr>
              <a:t>polarising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Nicol</a:t>
            </a:r>
            <a:r>
              <a:rPr lang="en-US" dirty="0" smtClean="0">
                <a:latin typeface="Times New Roman" pitchFamily="18" charset="0"/>
                <a:cs typeface="Times New Roman" pitchFamily="18" charset="0"/>
              </a:rPr>
              <a:t> prism (made of calcite, a special crystalline form of CaCO</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Such </a:t>
            </a:r>
            <a:r>
              <a:rPr lang="en-US" i="1" dirty="0" smtClean="0">
                <a:latin typeface="Times New Roman" pitchFamily="18" charset="0"/>
                <a:cs typeface="Times New Roman" pitchFamily="18" charset="0"/>
              </a:rPr>
              <a:t>light whose vibrations occur in only one plane is called plane polarized light. The </a:t>
            </a:r>
            <a:r>
              <a:rPr lang="en-US" dirty="0" err="1" smtClean="0">
                <a:latin typeface="Times New Roman" pitchFamily="18" charset="0"/>
                <a:cs typeface="Times New Roman" pitchFamily="18" charset="0"/>
              </a:rPr>
              <a:t>polarisation</a:t>
            </a:r>
            <a:r>
              <a:rPr lang="en-US" dirty="0" smtClean="0">
                <a:latin typeface="Times New Roman" pitchFamily="18" charset="0"/>
                <a:cs typeface="Times New Roman" pitchFamily="18" charset="0"/>
              </a:rPr>
              <a:t> of ordinary light transmitted through a </a:t>
            </a:r>
            <a:r>
              <a:rPr lang="en-US" dirty="0" err="1" smtClean="0">
                <a:latin typeface="Times New Roman" pitchFamily="18" charset="0"/>
                <a:cs typeface="Times New Roman" pitchFamily="18" charset="0"/>
              </a:rPr>
              <a:t>Nicol</a:t>
            </a:r>
            <a:r>
              <a:rPr lang="en-US" dirty="0" smtClean="0">
                <a:latin typeface="Times New Roman" pitchFamily="18" charset="0"/>
                <a:cs typeface="Times New Roman" pitchFamily="18" charset="0"/>
              </a:rPr>
              <a:t> prism is easily detected by viewing through a second </a:t>
            </a:r>
            <a:r>
              <a:rPr lang="en-US" dirty="0" err="1" smtClean="0">
                <a:latin typeface="Times New Roman" pitchFamily="18" charset="0"/>
                <a:cs typeface="Times New Roman" pitchFamily="18" charset="0"/>
              </a:rPr>
              <a:t>Nicol</a:t>
            </a:r>
            <a:r>
              <a:rPr lang="en-US" dirty="0" smtClean="0">
                <a:latin typeface="Times New Roman" pitchFamily="18" charset="0"/>
                <a:cs typeface="Times New Roman" pitchFamily="18" charset="0"/>
              </a:rPr>
              <a:t> prism called </a:t>
            </a:r>
            <a:r>
              <a:rPr lang="en-US" dirty="0" err="1" smtClean="0">
                <a:latin typeface="Times New Roman" pitchFamily="18" charset="0"/>
                <a:cs typeface="Times New Roman" pitchFamily="18" charset="0"/>
              </a:rPr>
              <a:t>analyser</a:t>
            </a:r>
            <a:r>
              <a:rPr lang="en-US" dirty="0" smtClean="0">
                <a:latin typeface="Times New Roman" pitchFamily="18" charset="0"/>
                <a:cs typeface="Times New Roman" pitchFamily="18" charset="0"/>
              </a:rPr>
              <a:t> (Fig. 3.1).</a:t>
            </a:r>
            <a:endParaRPr lang="en-US" dirty="0">
              <a:latin typeface="Times New Roman" pitchFamily="18" charset="0"/>
              <a:cs typeface="Times New Roman" pitchFamily="18" charset="0"/>
            </a:endParaRPr>
          </a:p>
        </p:txBody>
      </p:sp>
      <p:sp>
        <p:nvSpPr>
          <p:cNvPr id="3" name="Rectangle 2"/>
          <p:cNvSpPr/>
          <p:nvPr/>
        </p:nvSpPr>
        <p:spPr>
          <a:xfrm>
            <a:off x="457200" y="304800"/>
            <a:ext cx="3172343" cy="461665"/>
          </a:xfrm>
          <a:prstGeom prst="rect">
            <a:avLst/>
          </a:prstGeom>
        </p:spPr>
        <p:txBody>
          <a:bodyPr wrap="none">
            <a:spAutoFit/>
          </a:bodyPr>
          <a:lstStyle/>
          <a:p>
            <a:r>
              <a:rPr lang="en-US" sz="2400" b="1" dirty="0" smtClean="0">
                <a:latin typeface="Times New Roman" pitchFamily="18" charset="0"/>
                <a:cs typeface="Times New Roman" pitchFamily="18" charset="0"/>
              </a:rPr>
              <a:t>OPTICAL ACTIVITY</a:t>
            </a:r>
          </a:p>
        </p:txBody>
      </p:sp>
      <p:pic>
        <p:nvPicPr>
          <p:cNvPr id="208898" name="Picture 2"/>
          <p:cNvPicPr>
            <a:picLocks noChangeAspect="1" noChangeArrowheads="1"/>
          </p:cNvPicPr>
          <p:nvPr/>
        </p:nvPicPr>
        <p:blipFill>
          <a:blip r:embed="rId2"/>
          <a:srcRect/>
          <a:stretch>
            <a:fillRect/>
          </a:stretch>
        </p:blipFill>
        <p:spPr bwMode="auto">
          <a:xfrm>
            <a:off x="0" y="4800600"/>
            <a:ext cx="8982075" cy="1809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srcRect b="50864"/>
          <a:stretch>
            <a:fillRect/>
          </a:stretch>
        </p:blipFill>
        <p:spPr bwMode="auto">
          <a:xfrm>
            <a:off x="228600" y="1143000"/>
            <a:ext cx="4800600" cy="2438400"/>
          </a:xfrm>
          <a:prstGeom prst="rect">
            <a:avLst/>
          </a:prstGeom>
          <a:noFill/>
          <a:ln w="9525">
            <a:noFill/>
            <a:miter lim="800000"/>
            <a:headEnd/>
            <a:tailEnd/>
          </a:ln>
          <a:effectLst/>
        </p:spPr>
      </p:pic>
      <p:pic>
        <p:nvPicPr>
          <p:cNvPr id="64515" name="Picture 3"/>
          <p:cNvPicPr>
            <a:picLocks noChangeAspect="1" noChangeArrowheads="1"/>
          </p:cNvPicPr>
          <p:nvPr/>
        </p:nvPicPr>
        <p:blipFill>
          <a:blip r:embed="rId2"/>
          <a:srcRect t="48464"/>
          <a:stretch>
            <a:fillRect/>
          </a:stretch>
        </p:blipFill>
        <p:spPr bwMode="auto">
          <a:xfrm>
            <a:off x="3810000" y="3657600"/>
            <a:ext cx="4800600" cy="2557463"/>
          </a:xfrm>
          <a:prstGeom prst="rect">
            <a:avLst/>
          </a:prstGeom>
          <a:noFill/>
          <a:ln w="9525">
            <a:noFill/>
            <a:miter lim="800000"/>
            <a:headEnd/>
            <a:tailEnd/>
          </a:ln>
          <a:effectLst/>
        </p:spPr>
      </p:pic>
      <p:sp>
        <p:nvSpPr>
          <p:cNvPr id="4" name="Rectangle 3"/>
          <p:cNvSpPr/>
          <p:nvPr/>
        </p:nvSpPr>
        <p:spPr>
          <a:xfrm>
            <a:off x="381000" y="381000"/>
            <a:ext cx="8229600" cy="400110"/>
          </a:xfrm>
          <a:prstGeom prst="rect">
            <a:avLst/>
          </a:prstGeom>
        </p:spPr>
        <p:txBody>
          <a:bodyPr wrap="square">
            <a:spAutoFit/>
          </a:bodyPr>
          <a:lstStyle/>
          <a:p>
            <a:pPr algn="just"/>
            <a:r>
              <a:rPr lang="en-US" sz="2000" dirty="0" smtClean="0">
                <a:latin typeface="Times New Roman" pitchFamily="18" charset="0"/>
                <a:cs typeface="Times New Roman" pitchFamily="18" charset="0"/>
              </a:rPr>
              <a:t>IUPAC Name = </a:t>
            </a:r>
            <a:r>
              <a:rPr lang="en-US" sz="2000" i="1" dirty="0" smtClean="0">
                <a:latin typeface="Times New Roman" pitchFamily="18" charset="0"/>
                <a:cs typeface="Times New Roman" pitchFamily="18" charset="0"/>
              </a:rPr>
              <a:t>Prefix(</a:t>
            </a:r>
            <a:r>
              <a:rPr lang="en-US" sz="2000" i="1" dirty="0" err="1" smtClean="0">
                <a:latin typeface="Times New Roman" pitchFamily="18" charset="0"/>
                <a:cs typeface="Times New Roman" pitchFamily="18" charset="0"/>
              </a:rPr>
              <a:t>es</a:t>
            </a:r>
            <a:r>
              <a:rPr lang="en-US" sz="2000" i="1" dirty="0" smtClean="0">
                <a:latin typeface="Times New Roman" pitchFamily="18" charset="0"/>
                <a:cs typeface="Times New Roman" pitchFamily="18" charset="0"/>
              </a:rPr>
              <a:t>) + Root word + Primary suffix + Secondary suffix</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670013"/>
            <a:ext cx="8458200" cy="2806987"/>
          </a:xfrm>
          <a:prstGeom prst="rect">
            <a:avLst/>
          </a:prstGeom>
        </p:spPr>
        <p:txBody>
          <a:bodyPr wrap="square">
            <a:spAutoFit/>
          </a:bodyPr>
          <a:lstStyle/>
          <a:p>
            <a:pPr algn="just">
              <a:lnSpc>
                <a:spcPct val="150000"/>
              </a:lnSpc>
              <a:buFont typeface="Wingdings" pitchFamily="2" charset="2"/>
              <a:buChar char="Ø"/>
            </a:pPr>
            <a:r>
              <a:rPr lang="en-US" sz="2000" dirty="0" smtClean="0">
                <a:latin typeface="Times New Roman" pitchFamily="18" charset="0"/>
                <a:cs typeface="Times New Roman" pitchFamily="18" charset="0"/>
              </a:rPr>
              <a:t>The change in the angle of plane of </a:t>
            </a:r>
            <a:r>
              <a:rPr lang="en-US" sz="2000" dirty="0" err="1" smtClean="0">
                <a:latin typeface="Times New Roman" pitchFamily="18" charset="0"/>
                <a:cs typeface="Times New Roman" pitchFamily="18" charset="0"/>
              </a:rPr>
              <a:t>polarisation</a:t>
            </a:r>
            <a:r>
              <a:rPr lang="en-US" sz="2000" dirty="0" smtClean="0">
                <a:latin typeface="Times New Roman" pitchFamily="18" charset="0"/>
                <a:cs typeface="Times New Roman" pitchFamily="18" charset="0"/>
              </a:rPr>
              <a:t> is known as optical rotation. </a:t>
            </a:r>
          </a:p>
          <a:p>
            <a:pPr algn="just">
              <a:lnSpc>
                <a:spcPct val="150000"/>
              </a:lnSpc>
              <a:buFont typeface="Wingdings" pitchFamily="2" charset="2"/>
              <a:buChar char="Ø"/>
            </a:pPr>
            <a:r>
              <a:rPr lang="en-US" sz="2000" dirty="0" smtClean="0">
                <a:latin typeface="Times New Roman" pitchFamily="18" charset="0"/>
                <a:cs typeface="Times New Roman" pitchFamily="18" charset="0"/>
              </a:rPr>
              <a:t>The optical rotation is detected and measured by an instrument called </a:t>
            </a:r>
            <a:r>
              <a:rPr lang="en-US" sz="2000" dirty="0" err="1" smtClean="0">
                <a:latin typeface="Times New Roman" pitchFamily="18" charset="0"/>
                <a:cs typeface="Times New Roman" pitchFamily="18" charset="0"/>
              </a:rPr>
              <a:t>polarimeter</a:t>
            </a:r>
            <a:endParaRPr lang="en-US" sz="2000" dirty="0" smtClean="0">
              <a:latin typeface="Times New Roman" pitchFamily="18" charset="0"/>
              <a:cs typeface="Times New Roman" pitchFamily="18" charset="0"/>
            </a:endParaRPr>
          </a:p>
          <a:p>
            <a:pPr algn="just">
              <a:lnSpc>
                <a:spcPct val="150000"/>
              </a:lnSpc>
              <a:buFont typeface="Wingdings" pitchFamily="2" charset="2"/>
              <a:buChar char="Ø"/>
            </a:pPr>
            <a:r>
              <a:rPr lang="en-US" sz="2000" dirty="0" smtClean="0">
                <a:latin typeface="Times New Roman" pitchFamily="18" charset="0"/>
                <a:cs typeface="Times New Roman" pitchFamily="18" charset="0"/>
              </a:rPr>
              <a:t>The degree of rotation depends on the nature of the compound, the temperature, the solvent, the concentration of the solution, the length of the </a:t>
            </a:r>
            <a:r>
              <a:rPr lang="en-US" sz="2000" dirty="0" err="1" smtClean="0">
                <a:latin typeface="Times New Roman" pitchFamily="18" charset="0"/>
                <a:cs typeface="Times New Roman" pitchFamily="18" charset="0"/>
              </a:rPr>
              <a:t>polarimeter</a:t>
            </a:r>
            <a:r>
              <a:rPr lang="en-US" sz="2000" dirty="0" smtClean="0">
                <a:latin typeface="Times New Roman" pitchFamily="18" charset="0"/>
                <a:cs typeface="Times New Roman" pitchFamily="18" charset="0"/>
              </a:rPr>
              <a:t> tube, and on the wavelength of the light used.</a:t>
            </a:r>
          </a:p>
        </p:txBody>
      </p:sp>
      <p:sp>
        <p:nvSpPr>
          <p:cNvPr id="4" name="Rectangle 3"/>
          <p:cNvSpPr/>
          <p:nvPr/>
        </p:nvSpPr>
        <p:spPr>
          <a:xfrm>
            <a:off x="304800" y="457200"/>
            <a:ext cx="8458200" cy="2806987"/>
          </a:xfrm>
          <a:prstGeom prst="rect">
            <a:avLst/>
          </a:prstGeom>
        </p:spPr>
        <p:txBody>
          <a:bodyPr wrap="square">
            <a:spAutoFit/>
          </a:bodyPr>
          <a:lstStyle/>
          <a:p>
            <a:pPr algn="just">
              <a:lnSpc>
                <a:spcPct val="150000"/>
              </a:lnSpc>
              <a:buFont typeface="Wingdings" pitchFamily="2" charset="2"/>
              <a:buChar char="Ø"/>
            </a:pPr>
            <a:r>
              <a:rPr lang="en-US" sz="2000" dirty="0" smtClean="0">
                <a:latin typeface="Times New Roman" pitchFamily="18" charset="0"/>
                <a:cs typeface="Times New Roman" pitchFamily="18" charset="0"/>
              </a:rPr>
              <a:t>Compounds which rotate the plane of </a:t>
            </a:r>
            <a:r>
              <a:rPr lang="en-US" sz="2000" dirty="0" err="1" smtClean="0">
                <a:latin typeface="Times New Roman" pitchFamily="18" charset="0"/>
                <a:cs typeface="Times New Roman" pitchFamily="18" charset="0"/>
              </a:rPr>
              <a:t>polarised</a:t>
            </a:r>
            <a:r>
              <a:rPr lang="en-US" sz="2000" dirty="0" smtClean="0">
                <a:latin typeface="Times New Roman" pitchFamily="18" charset="0"/>
                <a:cs typeface="Times New Roman" pitchFamily="18" charset="0"/>
              </a:rPr>
              <a:t> light are called optically active compounds and this property is known as optical activity. </a:t>
            </a:r>
          </a:p>
          <a:p>
            <a:pPr algn="just">
              <a:lnSpc>
                <a:spcPct val="150000"/>
              </a:lnSpc>
              <a:buFont typeface="Wingdings" pitchFamily="2" charset="2"/>
              <a:buChar char="Ø"/>
            </a:pPr>
            <a:r>
              <a:rPr lang="en-US" sz="2000" dirty="0" smtClean="0">
                <a:latin typeface="Times New Roman" pitchFamily="18" charset="0"/>
                <a:cs typeface="Times New Roman" pitchFamily="18" charset="0"/>
              </a:rPr>
              <a:t>If the compound rotates the plane of </a:t>
            </a:r>
            <a:r>
              <a:rPr lang="en-US" sz="2000" dirty="0" err="1" smtClean="0">
                <a:latin typeface="Times New Roman" pitchFamily="18" charset="0"/>
                <a:cs typeface="Times New Roman" pitchFamily="18" charset="0"/>
              </a:rPr>
              <a:t>polarisation</a:t>
            </a:r>
            <a:r>
              <a:rPr lang="en-US" sz="2000" dirty="0" smtClean="0">
                <a:latin typeface="Times New Roman" pitchFamily="18" charset="0"/>
                <a:cs typeface="Times New Roman" pitchFamily="18" charset="0"/>
              </a:rPr>
              <a:t> to the right (clockwise), it is said to be dextrorotatory (Latin: </a:t>
            </a:r>
            <a:r>
              <a:rPr lang="en-US" sz="2000" dirty="0" err="1" smtClean="0">
                <a:latin typeface="Times New Roman" pitchFamily="18" charset="0"/>
                <a:cs typeface="Times New Roman" pitchFamily="18" charset="0"/>
              </a:rPr>
              <a:t>dexter</a:t>
            </a:r>
            <a:r>
              <a:rPr lang="en-US" sz="2000" dirty="0" smtClean="0">
                <a:latin typeface="Times New Roman" pitchFamily="18" charset="0"/>
                <a:cs typeface="Times New Roman" pitchFamily="18" charset="0"/>
              </a:rPr>
              <a:t> = right) and is denoted by (+), or d.</a:t>
            </a:r>
          </a:p>
          <a:p>
            <a:pPr algn="just">
              <a:lnSpc>
                <a:spcPct val="150000"/>
              </a:lnSpc>
              <a:buFont typeface="Wingdings" pitchFamily="2" charset="2"/>
              <a:buChar char="Ø"/>
            </a:pPr>
            <a:r>
              <a:rPr lang="en-US" sz="2000" dirty="0" smtClean="0">
                <a:latin typeface="Times New Roman" pitchFamily="18" charset="0"/>
                <a:cs typeface="Times New Roman" pitchFamily="18" charset="0"/>
              </a:rPr>
              <a:t>If the rotation is to the left (anticlockwise), the compound is said to be laevorotatory (Latin : </a:t>
            </a:r>
            <a:r>
              <a:rPr lang="en-US" sz="2000" dirty="0" err="1" smtClean="0">
                <a:latin typeface="Times New Roman" pitchFamily="18" charset="0"/>
                <a:cs typeface="Times New Roman" pitchFamily="18" charset="0"/>
              </a:rPr>
              <a:t>laevus</a:t>
            </a:r>
            <a:r>
              <a:rPr lang="en-US" sz="2000" dirty="0" smtClean="0">
                <a:latin typeface="Times New Roman" pitchFamily="18" charset="0"/>
                <a:cs typeface="Times New Roman" pitchFamily="18" charset="0"/>
              </a:rPr>
              <a:t> = left) and is denoted by (-), or l.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143000"/>
            <a:ext cx="8305800" cy="2862322"/>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 = specific rotation</a:t>
            </a:r>
            <a:endParaRPr lang="en-US" sz="2000" i="1" dirty="0" smtClean="0">
              <a:latin typeface="Times New Roman" pitchFamily="18" charset="0"/>
              <a:cs typeface="Times New Roman" pitchFamily="18" charset="0"/>
            </a:endParaRPr>
          </a:p>
          <a:p>
            <a:pPr algn="just">
              <a:lnSpc>
                <a:spcPct val="150000"/>
              </a:lnSpc>
            </a:pPr>
            <a:r>
              <a:rPr lang="en-US" sz="2000" i="1" dirty="0" smtClean="0">
                <a:latin typeface="Times New Roman" pitchFamily="18" charset="0"/>
                <a:cs typeface="Times New Roman" pitchFamily="18" charset="0"/>
              </a:rPr>
              <a:t>t = temperature of the measurement</a:t>
            </a:r>
          </a:p>
          <a:p>
            <a:pPr algn="just">
              <a:lnSpc>
                <a:spcPct val="150000"/>
              </a:lnSpc>
            </a:pPr>
            <a:r>
              <a:rPr lang="el-GR" sz="2000" dirty="0" smtClean="0">
                <a:latin typeface="Times New Roman" pitchFamily="18" charset="0"/>
                <a:cs typeface="Times New Roman" pitchFamily="18" charset="0"/>
              </a:rPr>
              <a:t>λ</a:t>
            </a:r>
            <a:r>
              <a:rPr lang="en-US" sz="2000" dirty="0" smtClean="0">
                <a:latin typeface="Times New Roman" pitchFamily="18" charset="0"/>
                <a:cs typeface="Times New Roman" pitchFamily="18" charset="0"/>
              </a:rPr>
              <a:t> = wavelength of the light used (usually sodium D line, 5893 A)</a:t>
            </a:r>
          </a:p>
          <a:p>
            <a:pPr algn="just">
              <a:lnSpc>
                <a:spcPct val="150000"/>
              </a:lnSpc>
            </a:pP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 = observed angle of rotation</a:t>
            </a:r>
          </a:p>
          <a:p>
            <a:pPr algn="just">
              <a:lnSpc>
                <a:spcPct val="150000"/>
              </a:lnSpc>
            </a:pPr>
            <a:r>
              <a:rPr lang="en-US" sz="2000" i="1" dirty="0" smtClean="0">
                <a:latin typeface="Times New Roman" pitchFamily="18" charset="0"/>
                <a:cs typeface="Times New Roman" pitchFamily="18" charset="0"/>
              </a:rPr>
              <a:t>I = length of sample tube in decimeter</a:t>
            </a:r>
          </a:p>
          <a:p>
            <a:pPr algn="just">
              <a:lnSpc>
                <a:spcPct val="150000"/>
              </a:lnSpc>
            </a:pPr>
            <a:r>
              <a:rPr lang="en-US" sz="2000" dirty="0" smtClean="0">
                <a:latin typeface="Times New Roman" pitchFamily="18" charset="0"/>
                <a:cs typeface="Times New Roman" pitchFamily="18" charset="0"/>
              </a:rPr>
              <a:t>c = concentration of the sample in g/</a:t>
            </a:r>
            <a:r>
              <a:rPr lang="en-US" sz="2000" dirty="0" err="1" smtClean="0">
                <a:latin typeface="Times New Roman" pitchFamily="18" charset="0"/>
                <a:cs typeface="Times New Roman" pitchFamily="18" charset="0"/>
              </a:rPr>
              <a:t>mL</a:t>
            </a:r>
            <a:r>
              <a:rPr lang="en-US" sz="2000" dirty="0" smtClean="0">
                <a:latin typeface="Times New Roman" pitchFamily="18" charset="0"/>
                <a:cs typeface="Times New Roman" pitchFamily="18" charset="0"/>
              </a:rPr>
              <a:t> of solution</a:t>
            </a:r>
            <a:endParaRPr lang="en-US" sz="2000" dirty="0">
              <a:latin typeface="Times New Roman" pitchFamily="18" charset="0"/>
              <a:cs typeface="Times New Roman" pitchFamily="18" charset="0"/>
            </a:endParaRPr>
          </a:p>
        </p:txBody>
      </p:sp>
      <p:pic>
        <p:nvPicPr>
          <p:cNvPr id="209922" name="Picture 2"/>
          <p:cNvPicPr>
            <a:picLocks noChangeAspect="1" noChangeArrowheads="1"/>
          </p:cNvPicPr>
          <p:nvPr/>
        </p:nvPicPr>
        <p:blipFill>
          <a:blip r:embed="rId2"/>
          <a:srcRect t="12121"/>
          <a:stretch>
            <a:fillRect/>
          </a:stretch>
        </p:blipFill>
        <p:spPr bwMode="auto">
          <a:xfrm>
            <a:off x="3429000" y="228600"/>
            <a:ext cx="1773621" cy="762000"/>
          </a:xfrm>
          <a:prstGeom prst="rect">
            <a:avLst/>
          </a:prstGeom>
          <a:noFill/>
          <a:ln w="9525">
            <a:noFill/>
            <a:miter lim="800000"/>
            <a:headEnd/>
            <a:tailEnd/>
          </a:ln>
          <a:effectLst/>
        </p:spPr>
      </p:pic>
      <p:pic>
        <p:nvPicPr>
          <p:cNvPr id="209923" name="Picture 3"/>
          <p:cNvPicPr>
            <a:picLocks noChangeAspect="1" noChangeArrowheads="1"/>
          </p:cNvPicPr>
          <p:nvPr/>
        </p:nvPicPr>
        <p:blipFill>
          <a:blip r:embed="rId3"/>
          <a:srcRect/>
          <a:stretch>
            <a:fillRect/>
          </a:stretch>
        </p:blipFill>
        <p:spPr bwMode="auto">
          <a:xfrm>
            <a:off x="1905000" y="4191000"/>
            <a:ext cx="4676775" cy="714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286000"/>
            <a:ext cx="8382000" cy="1015663"/>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STEREOGENIC CENTRE</a:t>
            </a:r>
          </a:p>
          <a:p>
            <a:pPr algn="just">
              <a:lnSpc>
                <a:spcPct val="150000"/>
              </a:lnSpc>
            </a:pPr>
            <a:r>
              <a:rPr lang="en-US" sz="2000" dirty="0" smtClean="0">
                <a:latin typeface="Times New Roman" pitchFamily="18" charset="0"/>
                <a:cs typeface="Times New Roman" pitchFamily="18" charset="0"/>
              </a:rPr>
              <a:t>A carbon bonded to four different atoms or groups is called a </a:t>
            </a:r>
            <a:r>
              <a:rPr lang="en-US" sz="2000" dirty="0" err="1" smtClean="0">
                <a:latin typeface="Times New Roman" pitchFamily="18" charset="0"/>
                <a:cs typeface="Times New Roman" pitchFamily="18" charset="0"/>
              </a:rPr>
              <a:t>chiral</a:t>
            </a:r>
            <a:r>
              <a:rPr lang="en-US" sz="2000" dirty="0" smtClean="0">
                <a:latin typeface="Times New Roman" pitchFamily="18" charset="0"/>
                <a:cs typeface="Times New Roman" pitchFamily="18" charset="0"/>
              </a:rPr>
              <a:t> centre.</a:t>
            </a:r>
          </a:p>
        </p:txBody>
      </p:sp>
      <p:sp>
        <p:nvSpPr>
          <p:cNvPr id="4" name="Rectangle 3"/>
          <p:cNvSpPr/>
          <p:nvPr/>
        </p:nvSpPr>
        <p:spPr>
          <a:xfrm>
            <a:off x="304800" y="4419600"/>
            <a:ext cx="8382000" cy="1477328"/>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A </a:t>
            </a:r>
            <a:r>
              <a:rPr lang="en-US" sz="2000" dirty="0" err="1" smtClean="0">
                <a:latin typeface="Times New Roman" pitchFamily="18" charset="0"/>
                <a:cs typeface="Times New Roman" pitchFamily="18" charset="0"/>
              </a:rPr>
              <a:t>stereogenic</a:t>
            </a:r>
            <a:r>
              <a:rPr lang="en-US" sz="2000" dirty="0" smtClean="0">
                <a:latin typeface="Times New Roman" pitchFamily="18" charset="0"/>
                <a:cs typeface="Times New Roman" pitchFamily="18" charset="0"/>
              </a:rPr>
              <a:t> centre (</a:t>
            </a:r>
            <a:r>
              <a:rPr lang="en-US" sz="2000" dirty="0" err="1" smtClean="0">
                <a:latin typeface="Times New Roman" pitchFamily="18" charset="0"/>
                <a:cs typeface="Times New Roman" pitchFamily="18" charset="0"/>
              </a:rPr>
              <a:t>stereocentre</a:t>
            </a:r>
            <a:r>
              <a:rPr lang="en-US" sz="2000" dirty="0" smtClean="0">
                <a:latin typeface="Times New Roman" pitchFamily="18" charset="0"/>
                <a:cs typeface="Times New Roman" pitchFamily="18" charset="0"/>
              </a:rPr>
              <a:t>) is defined as an atom on which an interchange of any two atoms or groups results in a new stereoisomer. When the new stereoisomer is an </a:t>
            </a:r>
            <a:r>
              <a:rPr lang="en-US" sz="2000" dirty="0" err="1" smtClean="0">
                <a:latin typeface="Times New Roman" pitchFamily="18" charset="0"/>
                <a:cs typeface="Times New Roman" pitchFamily="18" charset="0"/>
              </a:rPr>
              <a:t>enantiomer</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stereocentre</a:t>
            </a:r>
            <a:r>
              <a:rPr lang="en-US" sz="2000" dirty="0" smtClean="0">
                <a:latin typeface="Times New Roman" pitchFamily="18" charset="0"/>
                <a:cs typeface="Times New Roman" pitchFamily="18" charset="0"/>
              </a:rPr>
              <a:t> is called a </a:t>
            </a:r>
            <a:r>
              <a:rPr lang="en-US" sz="2000" dirty="0" err="1" smtClean="0">
                <a:latin typeface="Times New Roman" pitchFamily="18" charset="0"/>
                <a:cs typeface="Times New Roman" pitchFamily="18" charset="0"/>
              </a:rPr>
              <a:t>chiral</a:t>
            </a:r>
            <a:r>
              <a:rPr lang="en-US" sz="2000" dirty="0" smtClean="0">
                <a:latin typeface="Times New Roman" pitchFamily="18" charset="0"/>
                <a:cs typeface="Times New Roman" pitchFamily="18" charset="0"/>
              </a:rPr>
              <a:t> centre.</a:t>
            </a:r>
            <a:endParaRPr lang="en-US" sz="2000" dirty="0">
              <a:latin typeface="Times New Roman" pitchFamily="18" charset="0"/>
              <a:cs typeface="Times New Roman" pitchFamily="18" charset="0"/>
            </a:endParaRPr>
          </a:p>
        </p:txBody>
      </p:sp>
      <p:pic>
        <p:nvPicPr>
          <p:cNvPr id="210946" name="Picture 2"/>
          <p:cNvPicPr>
            <a:picLocks noChangeAspect="1" noChangeArrowheads="1"/>
          </p:cNvPicPr>
          <p:nvPr/>
        </p:nvPicPr>
        <p:blipFill>
          <a:blip r:embed="rId2"/>
          <a:srcRect/>
          <a:stretch>
            <a:fillRect/>
          </a:stretch>
        </p:blipFill>
        <p:spPr bwMode="auto">
          <a:xfrm>
            <a:off x="762000" y="3429000"/>
            <a:ext cx="7505700" cy="1104900"/>
          </a:xfrm>
          <a:prstGeom prst="rect">
            <a:avLst/>
          </a:prstGeom>
          <a:noFill/>
          <a:ln w="9525">
            <a:noFill/>
            <a:miter lim="800000"/>
            <a:headEnd/>
            <a:tailEnd/>
          </a:ln>
          <a:effectLst/>
        </p:spPr>
      </p:pic>
      <p:sp>
        <p:nvSpPr>
          <p:cNvPr id="6" name="Rectangle 5"/>
          <p:cNvSpPr/>
          <p:nvPr/>
        </p:nvSpPr>
        <p:spPr>
          <a:xfrm>
            <a:off x="304800" y="381000"/>
            <a:ext cx="8610600" cy="1421992"/>
          </a:xfrm>
          <a:prstGeom prst="rect">
            <a:avLst/>
          </a:prstGeom>
        </p:spPr>
        <p:txBody>
          <a:bodyPr wrap="square">
            <a:spAutoFit/>
          </a:bodyPr>
          <a:lstStyle/>
          <a:p>
            <a:pPr algn="just">
              <a:lnSpc>
                <a:spcPct val="150000"/>
              </a:lnSpc>
            </a:pPr>
            <a:r>
              <a:rPr lang="en-US" sz="2000" b="1" dirty="0" err="1" smtClean="0">
                <a:solidFill>
                  <a:srgbClr val="FF0000"/>
                </a:solidFill>
                <a:latin typeface="Times New Roman" pitchFamily="18" charset="0"/>
                <a:cs typeface="Times New Roman" pitchFamily="18" charset="0"/>
              </a:rPr>
              <a:t>Chirality</a:t>
            </a:r>
            <a:r>
              <a:rPr lang="en-US" sz="2000" b="1" dirty="0" smtClean="0">
                <a:solidFill>
                  <a:srgbClr val="FF0000"/>
                </a:solidFill>
                <a:latin typeface="Times New Roman" pitchFamily="18" charset="0"/>
                <a:cs typeface="Times New Roman" pitchFamily="18" charset="0"/>
              </a:rPr>
              <a:t>:</a:t>
            </a:r>
            <a:r>
              <a:rPr lang="en-US" sz="2000" dirty="0" smtClean="0">
                <a:solidFill>
                  <a:srgbClr val="FF0000"/>
                </a:solidFill>
                <a:latin typeface="Times New Roman" pitchFamily="18" charset="0"/>
                <a:cs typeface="Times New Roman" pitchFamily="18" charset="0"/>
              </a:rPr>
              <a:t> </a:t>
            </a:r>
          </a:p>
          <a:p>
            <a:pPr algn="just">
              <a:lnSpc>
                <a:spcPct val="150000"/>
              </a:lnSpc>
            </a:pPr>
            <a:r>
              <a:rPr lang="en-US" sz="2000" dirty="0" smtClean="0">
                <a:latin typeface="Times New Roman" pitchFamily="18" charset="0"/>
                <a:cs typeface="Times New Roman" pitchFamily="18" charset="0"/>
              </a:rPr>
              <a:t>Object or molecules which are not </a:t>
            </a:r>
            <a:r>
              <a:rPr lang="en-US" sz="2000" dirty="0" err="1" smtClean="0">
                <a:latin typeface="Times New Roman" pitchFamily="18" charset="0"/>
                <a:cs typeface="Times New Roman" pitchFamily="18" charset="0"/>
              </a:rPr>
              <a:t>superimposable</a:t>
            </a:r>
            <a:r>
              <a:rPr lang="en-US" sz="2000" dirty="0" smtClean="0">
                <a:latin typeface="Times New Roman" pitchFamily="18" charset="0"/>
                <a:cs typeface="Times New Roman" pitchFamily="18" charset="0"/>
              </a:rPr>
              <a:t> on their mirror images are </a:t>
            </a:r>
            <a:r>
              <a:rPr lang="en-US" sz="2000" dirty="0" err="1" smtClean="0">
                <a:latin typeface="Times New Roman" pitchFamily="18" charset="0"/>
                <a:cs typeface="Times New Roman" pitchFamily="18" charset="0"/>
              </a:rPr>
              <a:t>chiral</a:t>
            </a:r>
            <a:r>
              <a:rPr lang="en-US" sz="2000" dirty="0" smtClean="0">
                <a:latin typeface="Times New Roman" pitchFamily="18" charset="0"/>
                <a:cs typeface="Times New Roman" pitchFamily="18" charset="0"/>
              </a:rPr>
              <a:t> and are said to possess </a:t>
            </a:r>
            <a:r>
              <a:rPr lang="en-US" sz="2000" dirty="0" err="1" smtClean="0">
                <a:latin typeface="Times New Roman" pitchFamily="18" charset="0"/>
                <a:cs typeface="Times New Roman" pitchFamily="18" charset="0"/>
              </a:rPr>
              <a:t>chirality</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2"/>
          <p:cNvPicPr>
            <a:picLocks noChangeAspect="1" noChangeArrowheads="1"/>
          </p:cNvPicPr>
          <p:nvPr/>
        </p:nvPicPr>
        <p:blipFill>
          <a:blip r:embed="rId2"/>
          <a:srcRect/>
          <a:stretch>
            <a:fillRect/>
          </a:stretch>
        </p:blipFill>
        <p:spPr bwMode="auto">
          <a:xfrm>
            <a:off x="1752600" y="609600"/>
            <a:ext cx="5553075" cy="1533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10600" cy="430887"/>
          </a:xfrm>
          <a:prstGeom prst="rect">
            <a:avLst/>
          </a:prstGeom>
        </p:spPr>
        <p:txBody>
          <a:bodyPr wrap="square">
            <a:spAutoFit/>
          </a:bodyPr>
          <a:lstStyle/>
          <a:p>
            <a:r>
              <a:rPr lang="en-US" sz="2200" b="1" dirty="0" smtClean="0">
                <a:solidFill>
                  <a:srgbClr val="FF0000"/>
                </a:solidFill>
                <a:latin typeface="Times New Roman" pitchFamily="18" charset="0"/>
                <a:cs typeface="Times New Roman" pitchFamily="18" charset="0"/>
              </a:rPr>
              <a:t>REPRESENTATION OF THREE-DIMENSIONAL MOLECULES</a:t>
            </a:r>
            <a:endParaRPr lang="en-US" sz="2200" dirty="0">
              <a:solidFill>
                <a:srgbClr val="FF0000"/>
              </a:solidFill>
              <a:latin typeface="Times New Roman" pitchFamily="18" charset="0"/>
              <a:cs typeface="Times New Roman" pitchFamily="18" charset="0"/>
            </a:endParaRPr>
          </a:p>
        </p:txBody>
      </p:sp>
      <p:sp>
        <p:nvSpPr>
          <p:cNvPr id="3" name="Rectangle 2"/>
          <p:cNvSpPr/>
          <p:nvPr/>
        </p:nvSpPr>
        <p:spPr>
          <a:xfrm>
            <a:off x="304800" y="1305342"/>
            <a:ext cx="8382000" cy="3785652"/>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Flying-wedge Representation</a:t>
            </a:r>
          </a:p>
          <a:p>
            <a:pPr algn="just">
              <a:lnSpc>
                <a:spcPct val="150000"/>
              </a:lnSpc>
            </a:pPr>
            <a:r>
              <a:rPr lang="en-US" sz="2000" dirty="0" smtClean="0">
                <a:latin typeface="Times New Roman" pitchFamily="18" charset="0"/>
                <a:cs typeface="Times New Roman" pitchFamily="18" charset="0"/>
              </a:rPr>
              <a:t>In this representation three types of lines are used in a standard way to indicate three-dimensional structures in a two-dimensional picture. </a:t>
            </a:r>
          </a:p>
          <a:p>
            <a:pPr algn="just">
              <a:lnSpc>
                <a:spcPct val="150000"/>
              </a:lnSpc>
            </a:pPr>
            <a:r>
              <a:rPr lang="en-US" sz="2000" dirty="0" smtClean="0">
                <a:latin typeface="Times New Roman" pitchFamily="18" charset="0"/>
                <a:cs typeface="Times New Roman" pitchFamily="18" charset="0"/>
              </a:rPr>
              <a:t>A solid wedge, (thick line) represents a bond projecting above the plane of the paper toward the observer.</a:t>
            </a:r>
          </a:p>
          <a:p>
            <a:pPr algn="just">
              <a:lnSpc>
                <a:spcPct val="150000"/>
              </a:lnSpc>
            </a:pPr>
            <a:r>
              <a:rPr lang="en-US" sz="2000" dirty="0" smtClean="0">
                <a:latin typeface="Times New Roman" pitchFamily="18" charset="0"/>
                <a:cs typeface="Times New Roman" pitchFamily="18" charset="0"/>
              </a:rPr>
              <a:t>Continuous lines - (solid lines) are bonds in the plane of the paper. </a:t>
            </a:r>
          </a:p>
          <a:p>
            <a:pPr algn="just">
              <a:lnSpc>
                <a:spcPct val="150000"/>
              </a:lnSpc>
            </a:pPr>
            <a:r>
              <a:rPr lang="en-US" sz="2000" dirty="0" smtClean="0">
                <a:latin typeface="Times New Roman" pitchFamily="18" charset="0"/>
                <a:cs typeface="Times New Roman" pitchFamily="18" charset="0"/>
              </a:rPr>
              <a:t>A broken wedge, (dashed lines) is a bond below the plane </a:t>
            </a:r>
            <a:r>
              <a:rPr lang="en-US" sz="2000" i="1" dirty="0" smtClean="0">
                <a:latin typeface="Times New Roman" pitchFamily="18" charset="0"/>
                <a:cs typeface="Times New Roman" pitchFamily="18" charset="0"/>
              </a:rPr>
              <a:t>(i.e., a bond pointing away from the observer</a:t>
            </a:r>
            <a:endParaRPr lang="en-US" sz="2000" dirty="0">
              <a:latin typeface="Times New Roman" pitchFamily="18" charset="0"/>
              <a:cs typeface="Times New Roman" pitchFamily="18" charset="0"/>
            </a:endParaRPr>
          </a:p>
        </p:txBody>
      </p:sp>
      <p:pic>
        <p:nvPicPr>
          <p:cNvPr id="212994" name="Picture 2"/>
          <p:cNvPicPr>
            <a:picLocks noChangeAspect="1" noChangeArrowheads="1"/>
          </p:cNvPicPr>
          <p:nvPr/>
        </p:nvPicPr>
        <p:blipFill>
          <a:blip r:embed="rId2"/>
          <a:srcRect/>
          <a:stretch>
            <a:fillRect/>
          </a:stretch>
        </p:blipFill>
        <p:spPr bwMode="auto">
          <a:xfrm>
            <a:off x="2743200" y="5029200"/>
            <a:ext cx="4248150" cy="1409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763000" cy="2862322"/>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Fischer Projection Formula</a:t>
            </a:r>
          </a:p>
          <a:p>
            <a:pPr algn="just">
              <a:lnSpc>
                <a:spcPct val="150000"/>
              </a:lnSpc>
            </a:pPr>
            <a:r>
              <a:rPr lang="en-US" sz="2000" dirty="0" smtClean="0">
                <a:latin typeface="Times New Roman" pitchFamily="18" charset="0"/>
                <a:cs typeface="Times New Roman" pitchFamily="18" charset="0"/>
              </a:rPr>
              <a:t>This is also called Fischer projection in which all bonds are drawn as solid lines with the understanding that horizontal bonds (both left and right) point toward the observer (above the plane of the paper) and vertical bonds point away from the observer (below the plane of the paper). The </a:t>
            </a:r>
            <a:r>
              <a:rPr lang="en-US" sz="2000" dirty="0" err="1" smtClean="0">
                <a:latin typeface="Times New Roman" pitchFamily="18" charset="0"/>
                <a:cs typeface="Times New Roman" pitchFamily="18" charset="0"/>
              </a:rPr>
              <a:t>chiral</a:t>
            </a:r>
            <a:r>
              <a:rPr lang="en-US" sz="2000" dirty="0" smtClean="0">
                <a:latin typeface="Times New Roman" pitchFamily="18" charset="0"/>
                <a:cs typeface="Times New Roman" pitchFamily="18" charset="0"/>
              </a:rPr>
              <a:t> carbon atom lies in the plane of the paper and usually it is omitted.</a:t>
            </a:r>
            <a:endParaRPr lang="en-US" sz="2000" dirty="0">
              <a:latin typeface="Times New Roman" pitchFamily="18" charset="0"/>
              <a:cs typeface="Times New Roman" pitchFamily="18" charset="0"/>
            </a:endParaRPr>
          </a:p>
        </p:txBody>
      </p:sp>
      <p:pic>
        <p:nvPicPr>
          <p:cNvPr id="214018" name="Picture 2"/>
          <p:cNvPicPr>
            <a:picLocks noChangeAspect="1" noChangeArrowheads="1"/>
          </p:cNvPicPr>
          <p:nvPr/>
        </p:nvPicPr>
        <p:blipFill>
          <a:blip r:embed="rId2"/>
          <a:srcRect/>
          <a:stretch>
            <a:fillRect/>
          </a:stretch>
        </p:blipFill>
        <p:spPr bwMode="auto">
          <a:xfrm>
            <a:off x="2590800" y="4191000"/>
            <a:ext cx="3848100" cy="1581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534400" cy="3785652"/>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Sawhorse Formula</a:t>
            </a:r>
          </a:p>
          <a:p>
            <a:pPr algn="just">
              <a:lnSpc>
                <a:spcPct val="150000"/>
              </a:lnSpc>
            </a:pPr>
            <a:r>
              <a:rPr lang="en-US" sz="2000" dirty="0" smtClean="0">
                <a:latin typeface="Times New Roman" pitchFamily="18" charset="0"/>
                <a:cs typeface="Times New Roman" pitchFamily="18" charset="0"/>
              </a:rPr>
              <a:t>The sawhorse formula indicates the spatial arrangement of all the atoms or groups on two adjacent carbon atoms. The bond between the adjacent carbon atoms is represented by a diagonal line, usually from lower left to upper right, the left hand bottom end representing the atom nearest to the observer and the right hand top end the atom that is farther away. Two of the remaining bonds to the two atoms are drawn vertically and the other four at 120</a:t>
            </a:r>
            <a:r>
              <a:rPr lang="en-US" sz="2000" baseline="30000" dirty="0" smtClean="0">
                <a:latin typeface="Times New Roman" pitchFamily="18" charset="0"/>
                <a:cs typeface="Times New Roman" pitchFamily="18" charset="0"/>
              </a:rPr>
              <a:t>0</a:t>
            </a:r>
            <a:r>
              <a:rPr lang="en-US" sz="2000" dirty="0" smtClean="0">
                <a:latin typeface="Times New Roman" pitchFamily="18" charset="0"/>
                <a:cs typeface="Times New Roman" pitchFamily="18" charset="0"/>
              </a:rPr>
              <a:t> angles to these two as shown below:</a:t>
            </a:r>
            <a:endParaRPr lang="en-US" sz="2000" dirty="0">
              <a:latin typeface="Times New Roman" pitchFamily="18" charset="0"/>
              <a:cs typeface="Times New Roman" pitchFamily="18" charset="0"/>
            </a:endParaRPr>
          </a:p>
        </p:txBody>
      </p:sp>
      <p:pic>
        <p:nvPicPr>
          <p:cNvPr id="215042" name="Picture 2"/>
          <p:cNvPicPr>
            <a:picLocks noChangeAspect="1" noChangeArrowheads="1"/>
          </p:cNvPicPr>
          <p:nvPr/>
        </p:nvPicPr>
        <p:blipFill>
          <a:blip r:embed="rId2"/>
          <a:srcRect/>
          <a:stretch>
            <a:fillRect/>
          </a:stretch>
        </p:blipFill>
        <p:spPr bwMode="auto">
          <a:xfrm>
            <a:off x="2057400" y="4038600"/>
            <a:ext cx="5372100" cy="1952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458200" cy="3323987"/>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Newman Projection</a:t>
            </a:r>
          </a:p>
          <a:p>
            <a:pPr algn="just">
              <a:lnSpc>
                <a:spcPct val="150000"/>
              </a:lnSpc>
            </a:pPr>
            <a:r>
              <a:rPr lang="en-US" sz="2000" dirty="0" smtClean="0">
                <a:latin typeface="Times New Roman" pitchFamily="18" charset="0"/>
                <a:cs typeface="Times New Roman" pitchFamily="18" charset="0"/>
              </a:rPr>
              <a:t>Similar to sawhorse formula, Newman projection represents the spatial arrangement of all the atoms or groups on two adjacent carbon atoms. Here a molecule is viewed along the axis of a carbon-carbon bond. The carbon atom toward the front is represented by a dot and the carbon atom toward the rear by a circle. The atoms or groups on the carbon atoms are shown as being bonded to</a:t>
            </a:r>
          </a:p>
          <a:p>
            <a:pPr algn="just">
              <a:lnSpc>
                <a:spcPct val="150000"/>
              </a:lnSpc>
            </a:pPr>
            <a:r>
              <a:rPr lang="en-US" sz="2000" dirty="0" smtClean="0">
                <a:latin typeface="Times New Roman" pitchFamily="18" charset="0"/>
                <a:cs typeface="Times New Roman" pitchFamily="18" charset="0"/>
              </a:rPr>
              <a:t>the dot or circle. For example :</a:t>
            </a:r>
            <a:endParaRPr lang="en-US" sz="2000" dirty="0">
              <a:latin typeface="Times New Roman" pitchFamily="18" charset="0"/>
              <a:cs typeface="Times New Roman" pitchFamily="18" charset="0"/>
            </a:endParaRPr>
          </a:p>
        </p:txBody>
      </p:sp>
      <p:pic>
        <p:nvPicPr>
          <p:cNvPr id="216066" name="Picture 2"/>
          <p:cNvPicPr>
            <a:picLocks noChangeAspect="1" noChangeArrowheads="1"/>
          </p:cNvPicPr>
          <p:nvPr/>
        </p:nvPicPr>
        <p:blipFill>
          <a:blip r:embed="rId2"/>
          <a:srcRect/>
          <a:stretch>
            <a:fillRect/>
          </a:stretch>
        </p:blipFill>
        <p:spPr bwMode="auto">
          <a:xfrm>
            <a:off x="457200" y="3810000"/>
            <a:ext cx="7953375" cy="2790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915400" cy="5170646"/>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GEOMETRICAL </a:t>
            </a:r>
            <a:r>
              <a:rPr lang="en-US" sz="2000" b="1" i="1" dirty="0" smtClean="0">
                <a:latin typeface="Times New Roman" pitchFamily="18" charset="0"/>
                <a:cs typeface="Times New Roman" pitchFamily="18" charset="0"/>
              </a:rPr>
              <a:t>(CIS-TRANS) ISOMERISM</a:t>
            </a:r>
          </a:p>
          <a:p>
            <a:pPr algn="just">
              <a:lnSpc>
                <a:spcPct val="150000"/>
              </a:lnSpc>
            </a:pPr>
            <a:r>
              <a:rPr lang="en-US" sz="2000" i="1" dirty="0" smtClean="0">
                <a:latin typeface="Times New Roman" pitchFamily="18" charset="0"/>
                <a:cs typeface="Times New Roman" pitchFamily="18" charset="0"/>
              </a:rPr>
              <a:t>The isomerism which arises due to restricted (frozen) rotation about a bond in a molecule is known as geometrical or </a:t>
            </a:r>
            <a:r>
              <a:rPr lang="en-US" sz="2000" i="1" dirty="0" err="1" smtClean="0">
                <a:latin typeface="Times New Roman" pitchFamily="18" charset="0"/>
                <a:cs typeface="Times New Roman" pitchFamily="18" charset="0"/>
              </a:rPr>
              <a:t>cis</a:t>
            </a:r>
            <a:r>
              <a:rPr lang="en-US" sz="2000" i="1" dirty="0" smtClean="0">
                <a:latin typeface="Times New Roman" pitchFamily="18" charset="0"/>
                <a:cs typeface="Times New Roman" pitchFamily="18" charset="0"/>
              </a:rPr>
              <a:t>-trans isomerism. </a:t>
            </a:r>
          </a:p>
          <a:p>
            <a:pPr algn="just">
              <a:lnSpc>
                <a:spcPct val="150000"/>
              </a:lnSpc>
            </a:pPr>
            <a:endParaRPr lang="en-US" sz="2000" i="1" dirty="0" smtClean="0">
              <a:latin typeface="Times New Roman" pitchFamily="18" charset="0"/>
              <a:cs typeface="Times New Roman" pitchFamily="18" charset="0"/>
            </a:endParaRPr>
          </a:p>
          <a:p>
            <a:pPr algn="just">
              <a:lnSpc>
                <a:spcPct val="150000"/>
              </a:lnSpc>
            </a:pPr>
            <a:r>
              <a:rPr lang="en-US" sz="2000" dirty="0" smtClean="0">
                <a:solidFill>
                  <a:srgbClr val="FF0000"/>
                </a:solidFill>
                <a:latin typeface="Times New Roman" pitchFamily="18" charset="0"/>
                <a:cs typeface="Times New Roman" pitchFamily="18" charset="0"/>
              </a:rPr>
              <a:t>Geometrical (</a:t>
            </a:r>
            <a:r>
              <a:rPr lang="en-US" sz="2000" dirty="0" err="1" smtClean="0">
                <a:solidFill>
                  <a:srgbClr val="FF0000"/>
                </a:solidFill>
                <a:latin typeface="Times New Roman" pitchFamily="18" charset="0"/>
                <a:cs typeface="Times New Roman" pitchFamily="18" charset="0"/>
              </a:rPr>
              <a:t>cis</a:t>
            </a:r>
            <a:r>
              <a:rPr lang="en-US" sz="2000" dirty="0" smtClean="0">
                <a:solidFill>
                  <a:srgbClr val="FF0000"/>
                </a:solidFill>
                <a:latin typeface="Times New Roman" pitchFamily="18" charset="0"/>
                <a:cs typeface="Times New Roman" pitchFamily="18" charset="0"/>
              </a:rPr>
              <a:t>-trans) isomerism is exhibited by a variety of compounds which may be classified as follows :</a:t>
            </a:r>
          </a:p>
          <a:p>
            <a:pPr marL="457200" indent="-457200" algn="just">
              <a:lnSpc>
                <a:spcPct val="150000"/>
              </a:lnSpc>
              <a:buFont typeface="+mj-lt"/>
              <a:buAutoNum type="arabicPeriod"/>
            </a:pPr>
            <a:r>
              <a:rPr lang="en-US" sz="2000" dirty="0" smtClean="0">
                <a:latin typeface="Times New Roman" pitchFamily="18" charset="0"/>
                <a:cs typeface="Times New Roman" pitchFamily="18" charset="0"/>
              </a:rPr>
              <a:t>Compounds containing a double bond; C=C, C=N, N=N.</a:t>
            </a:r>
          </a:p>
          <a:p>
            <a:pPr marL="457200" indent="-457200" algn="just">
              <a:lnSpc>
                <a:spcPct val="150000"/>
              </a:lnSpc>
              <a:buFont typeface="+mj-lt"/>
              <a:buAutoNum type="arabicPeriod"/>
            </a:pPr>
            <a:r>
              <a:rPr lang="en-US" sz="2000" dirty="0" smtClean="0">
                <a:latin typeface="Times New Roman" pitchFamily="18" charset="0"/>
                <a:cs typeface="Times New Roman" pitchFamily="18" charset="0"/>
              </a:rPr>
              <a:t>Compounds containing cyclic structure; </a:t>
            </a:r>
            <a:r>
              <a:rPr lang="en-US" sz="2000" dirty="0" err="1" smtClean="0">
                <a:latin typeface="Times New Roman" pitchFamily="18" charset="0"/>
                <a:cs typeface="Times New Roman" pitchFamily="18" charset="0"/>
              </a:rPr>
              <a:t>homocyclic</a:t>
            </a:r>
            <a:r>
              <a:rPr lang="en-US" sz="2000" dirty="0" smtClean="0">
                <a:latin typeface="Times New Roman" pitchFamily="18" charset="0"/>
                <a:cs typeface="Times New Roman" pitchFamily="18" charset="0"/>
              </a:rPr>
              <a:t>, heterocyclic and fused-ring, ring systems.</a:t>
            </a:r>
          </a:p>
          <a:p>
            <a:pPr marL="457200" indent="-457200" algn="just">
              <a:lnSpc>
                <a:spcPct val="150000"/>
              </a:lnSpc>
              <a:buFont typeface="+mj-lt"/>
              <a:buAutoNum type="arabicPeriod"/>
            </a:pPr>
            <a:r>
              <a:rPr lang="en-US" sz="2000" dirty="0" smtClean="0">
                <a:latin typeface="Times New Roman" pitchFamily="18" charset="0"/>
                <a:cs typeface="Times New Roman" pitchFamily="18" charset="0"/>
              </a:rPr>
              <a:t>Compounds having restricted rotation about a single bond due to </a:t>
            </a:r>
            <a:r>
              <a:rPr lang="en-US" sz="2000" dirty="0" err="1" smtClean="0">
                <a:latin typeface="Times New Roman" pitchFamily="18" charset="0"/>
                <a:cs typeface="Times New Roman" pitchFamily="18" charset="0"/>
              </a:rPr>
              <a:t>steric</a:t>
            </a:r>
            <a:r>
              <a:rPr lang="en-US" sz="2000" dirty="0" smtClean="0">
                <a:latin typeface="Times New Roman" pitchFamily="18" charset="0"/>
                <a:cs typeface="Times New Roman" pitchFamily="18" charset="0"/>
              </a:rPr>
              <a:t> hindrance; some biphenyls.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610600" cy="2862322"/>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Conditions for geometrical isomerism:</a:t>
            </a:r>
          </a:p>
          <a:p>
            <a:pPr algn="just">
              <a:lnSpc>
                <a:spcPct val="150000"/>
              </a:lnSpc>
            </a:pPr>
            <a:r>
              <a:rPr lang="en-US" sz="2000" dirty="0" smtClean="0">
                <a:latin typeface="Times New Roman" pitchFamily="18" charset="0"/>
                <a:cs typeface="Times New Roman" pitchFamily="18" charset="0"/>
              </a:rPr>
              <a:t> A compound will show geometrical isomerism if it fulfils the following two conditions :</a:t>
            </a:r>
          </a:p>
          <a:p>
            <a:pPr marL="457200" indent="-457200" algn="just">
              <a:lnSpc>
                <a:spcPct val="150000"/>
              </a:lnSpc>
              <a:buFont typeface="+mj-lt"/>
              <a:buAutoNum type="arabicPeriod"/>
            </a:pPr>
            <a:r>
              <a:rPr lang="en-US" sz="2000" dirty="0" smtClean="0">
                <a:latin typeface="Times New Roman" pitchFamily="18" charset="0"/>
                <a:cs typeface="Times New Roman" pitchFamily="18" charset="0"/>
              </a:rPr>
              <a:t>There should be restricted (frozen) rotation about a bond in the molecule.</a:t>
            </a:r>
          </a:p>
          <a:p>
            <a:pPr marL="457200" indent="-457200" algn="just">
              <a:lnSpc>
                <a:spcPct val="150000"/>
              </a:lnSpc>
              <a:buFont typeface="+mj-lt"/>
              <a:buAutoNum type="arabicPeriod"/>
            </a:pPr>
            <a:r>
              <a:rPr lang="en-US" sz="2000" dirty="0" smtClean="0">
                <a:latin typeface="Times New Roman" pitchFamily="18" charset="0"/>
                <a:cs typeface="Times New Roman" pitchFamily="18" charset="0"/>
              </a:rPr>
              <a:t>Both </a:t>
            </a:r>
            <a:r>
              <a:rPr lang="en-US" sz="2000" dirty="0" err="1" smtClean="0">
                <a:latin typeface="Times New Roman" pitchFamily="18" charset="0"/>
                <a:cs typeface="Times New Roman" pitchFamily="18" charset="0"/>
              </a:rPr>
              <a:t>substituents</a:t>
            </a:r>
            <a:r>
              <a:rPr lang="en-US" sz="2000" dirty="0" smtClean="0">
                <a:latin typeface="Times New Roman" pitchFamily="18" charset="0"/>
                <a:cs typeface="Times New Roman" pitchFamily="18" charset="0"/>
              </a:rPr>
              <a:t> on each carbon about which rotation is frozen (restricted) should be different</a:t>
            </a:r>
            <a:endParaRPr lang="en-US" sz="2000" dirty="0">
              <a:latin typeface="Times New Roman" pitchFamily="18" charset="0"/>
              <a:cs typeface="Times New Roman" pitchFamily="18" charset="0"/>
            </a:endParaRPr>
          </a:p>
        </p:txBody>
      </p:sp>
      <p:pic>
        <p:nvPicPr>
          <p:cNvPr id="217090" name="Picture 2"/>
          <p:cNvPicPr>
            <a:picLocks noChangeAspect="1" noChangeArrowheads="1"/>
          </p:cNvPicPr>
          <p:nvPr/>
        </p:nvPicPr>
        <p:blipFill>
          <a:blip r:embed="rId2"/>
          <a:srcRect/>
          <a:stretch>
            <a:fillRect/>
          </a:stretch>
        </p:blipFill>
        <p:spPr bwMode="auto">
          <a:xfrm>
            <a:off x="1905000" y="3505200"/>
            <a:ext cx="4562475" cy="1162050"/>
          </a:xfrm>
          <a:prstGeom prst="rect">
            <a:avLst/>
          </a:prstGeom>
          <a:noFill/>
          <a:ln w="9525">
            <a:noFill/>
            <a:miter lim="800000"/>
            <a:headEnd/>
            <a:tailEnd/>
          </a:ln>
          <a:effectLst/>
        </p:spPr>
      </p:pic>
      <p:pic>
        <p:nvPicPr>
          <p:cNvPr id="217091" name="Picture 3"/>
          <p:cNvPicPr>
            <a:picLocks noChangeAspect="1" noChangeArrowheads="1"/>
          </p:cNvPicPr>
          <p:nvPr/>
        </p:nvPicPr>
        <p:blipFill>
          <a:blip r:embed="rId3"/>
          <a:srcRect/>
          <a:stretch>
            <a:fillRect/>
          </a:stretch>
        </p:blipFill>
        <p:spPr bwMode="auto">
          <a:xfrm>
            <a:off x="2362200" y="5181600"/>
            <a:ext cx="4276725" cy="1276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p:cNvPicPr>
            <a:picLocks noChangeAspect="1" noChangeArrowheads="1"/>
          </p:cNvPicPr>
          <p:nvPr/>
        </p:nvPicPr>
        <p:blipFill>
          <a:blip r:embed="rId2"/>
          <a:srcRect/>
          <a:stretch>
            <a:fillRect/>
          </a:stretch>
        </p:blipFill>
        <p:spPr bwMode="auto">
          <a:xfrm>
            <a:off x="152400" y="328922"/>
            <a:ext cx="8764953" cy="61480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1200329"/>
          </a:xfrm>
          <a:prstGeom prst="rect">
            <a:avLst/>
          </a:prstGeom>
        </p:spPr>
        <p:txBody>
          <a:bodyPr wrap="square">
            <a:spAutoFit/>
          </a:bodyPr>
          <a:lstStyle/>
          <a:p>
            <a:pPr algn="just">
              <a:lnSpc>
                <a:spcPct val="150000"/>
              </a:lnSpc>
            </a:pPr>
            <a:r>
              <a:rPr lang="en-US" sz="2400" b="1" dirty="0" smtClean="0">
                <a:latin typeface="Times New Roman" pitchFamily="18" charset="0"/>
                <a:cs typeface="Times New Roman" pitchFamily="18" charset="0"/>
              </a:rPr>
              <a:t>Nomenclature of Geometrical Isomers</a:t>
            </a:r>
          </a:p>
          <a:p>
            <a:pPr marL="457200" indent="-457200" algn="just">
              <a:lnSpc>
                <a:spcPct val="150000"/>
              </a:lnSpc>
              <a:buAutoNum type="arabicPeriod"/>
            </a:pPr>
            <a:r>
              <a:rPr lang="en-US" sz="2400" b="1" i="1" dirty="0" err="1" smtClean="0">
                <a:latin typeface="Times New Roman" pitchFamily="18" charset="0"/>
                <a:cs typeface="Times New Roman" pitchFamily="18" charset="0"/>
              </a:rPr>
              <a:t>cis</a:t>
            </a:r>
            <a:r>
              <a:rPr lang="en-US" sz="2400" b="1" i="1" dirty="0" smtClean="0">
                <a:latin typeface="Times New Roman" pitchFamily="18" charset="0"/>
                <a:cs typeface="Times New Roman" pitchFamily="18" charset="0"/>
              </a:rPr>
              <a:t>-trans nomenclature: </a:t>
            </a:r>
          </a:p>
        </p:txBody>
      </p:sp>
      <p:sp>
        <p:nvSpPr>
          <p:cNvPr id="3" name="Rectangle 2"/>
          <p:cNvSpPr/>
          <p:nvPr/>
        </p:nvSpPr>
        <p:spPr>
          <a:xfrm>
            <a:off x="457200" y="1676400"/>
            <a:ext cx="8305800" cy="923330"/>
          </a:xfrm>
          <a:prstGeom prst="rect">
            <a:avLst/>
          </a:prstGeom>
        </p:spPr>
        <p:txBody>
          <a:bodyPr wrap="square">
            <a:spAutoFit/>
          </a:bodyPr>
          <a:lstStyle/>
          <a:p>
            <a:pPr marL="457200" indent="-457200" algn="just">
              <a:lnSpc>
                <a:spcPct val="150000"/>
              </a:lnSpc>
            </a:pPr>
            <a:r>
              <a:rPr lang="en-US" i="1" dirty="0" smtClean="0">
                <a:latin typeface="Times New Roman" pitchFamily="18" charset="0"/>
                <a:cs typeface="Times New Roman" pitchFamily="18" charset="0"/>
              </a:rPr>
              <a:t>	Compounds of the type </a:t>
            </a:r>
            <a:r>
              <a:rPr lang="en-US" i="1" dirty="0" err="1" smtClean="0">
                <a:latin typeface="Times New Roman" pitchFamily="18" charset="0"/>
                <a:cs typeface="Times New Roman" pitchFamily="18" charset="0"/>
              </a:rPr>
              <a:t>abC</a:t>
            </a:r>
            <a:r>
              <a:rPr lang="en-US" i="1" dirty="0" smtClean="0">
                <a:latin typeface="Times New Roman" pitchFamily="18" charset="0"/>
                <a:cs typeface="Times New Roman" pitchFamily="18" charset="0"/>
              </a:rPr>
              <a:t>=Cab can exist in the following two </a:t>
            </a:r>
            <a:r>
              <a:rPr lang="en-US" dirty="0" smtClean="0">
                <a:latin typeface="Times New Roman" pitchFamily="18" charset="0"/>
                <a:cs typeface="Times New Roman" pitchFamily="18" charset="0"/>
              </a:rPr>
              <a:t>forms due to frozen rotation about carbon-carbon double bond.</a:t>
            </a:r>
            <a:endParaRPr lang="en-US" dirty="0">
              <a:latin typeface="Times New Roman" pitchFamily="18" charset="0"/>
              <a:cs typeface="Times New Roman" pitchFamily="18" charset="0"/>
            </a:endParaRPr>
          </a:p>
        </p:txBody>
      </p:sp>
      <p:pic>
        <p:nvPicPr>
          <p:cNvPr id="218114" name="Picture 2"/>
          <p:cNvPicPr>
            <a:picLocks noChangeAspect="1" noChangeArrowheads="1"/>
          </p:cNvPicPr>
          <p:nvPr/>
        </p:nvPicPr>
        <p:blipFill>
          <a:blip r:embed="rId2"/>
          <a:srcRect/>
          <a:stretch>
            <a:fillRect/>
          </a:stretch>
        </p:blipFill>
        <p:spPr bwMode="auto">
          <a:xfrm>
            <a:off x="2286000" y="3048000"/>
            <a:ext cx="4400550" cy="1228725"/>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8305800" cy="3785652"/>
          </a:xfrm>
          <a:prstGeom prst="rect">
            <a:avLst/>
          </a:prstGeom>
        </p:spPr>
        <p:txBody>
          <a:bodyPr wrap="square">
            <a:spAutoFit/>
          </a:bodyPr>
          <a:lstStyle/>
          <a:p>
            <a:pPr marL="457200" indent="-457200" algn="just">
              <a:lnSpc>
                <a:spcPct val="150000"/>
              </a:lnSpc>
              <a:buFont typeface="+mj-lt"/>
              <a:buAutoNum type="arabicPeriod"/>
            </a:pPr>
            <a:r>
              <a:rPr lang="en-US" sz="2000" dirty="0" smtClean="0">
                <a:latin typeface="Times New Roman" pitchFamily="18" charset="0"/>
                <a:cs typeface="Times New Roman" pitchFamily="18" charset="0"/>
              </a:rPr>
              <a:t>This nomenclature of geometrical isomers is more general and can be applied to all compounds.</a:t>
            </a:r>
          </a:p>
          <a:p>
            <a:pPr marL="457200" indent="-457200" algn="just">
              <a:lnSpc>
                <a:spcPct val="150000"/>
              </a:lnSpc>
              <a:buFont typeface="+mj-lt"/>
              <a:buAutoNum type="arabicPeriod"/>
            </a:pPr>
            <a:r>
              <a:rPr lang="en-US" sz="2000" dirty="0" smtClean="0">
                <a:latin typeface="Times New Roman" pitchFamily="18" charset="0"/>
                <a:cs typeface="Times New Roman" pitchFamily="18" charset="0"/>
              </a:rPr>
              <a:t>E - Z nomenclature is based on the Cahn-</a:t>
            </a:r>
            <a:r>
              <a:rPr lang="en-US" sz="2000" dirty="0" err="1" smtClean="0">
                <a:latin typeface="Times New Roman" pitchFamily="18" charset="0"/>
                <a:cs typeface="Times New Roman" pitchFamily="18" charset="0"/>
              </a:rPr>
              <a:t>Ingold</a:t>
            </a:r>
            <a:r>
              <a:rPr lang="en-US" sz="2000" dirty="0" smtClean="0">
                <a:latin typeface="Times New Roman" pitchFamily="18" charset="0"/>
                <a:cs typeface="Times New Roman" pitchFamily="18" charset="0"/>
              </a:rPr>
              <a:t> Prelog system.</a:t>
            </a:r>
          </a:p>
          <a:p>
            <a:pPr marL="457200" indent="-457200" algn="just">
              <a:lnSpc>
                <a:spcPct val="150000"/>
              </a:lnSpc>
              <a:buFont typeface="+mj-lt"/>
              <a:buAutoNum type="arabicPeriod"/>
            </a:pPr>
            <a:r>
              <a:rPr lang="en-US" sz="2000" dirty="0" smtClean="0">
                <a:latin typeface="Times New Roman" pitchFamily="18" charset="0"/>
                <a:cs typeface="Times New Roman" pitchFamily="18" charset="0"/>
              </a:rPr>
              <a:t>In the E - Z system the group of highest priority on each carbon atom is identified by using the sequence rules.</a:t>
            </a:r>
          </a:p>
          <a:p>
            <a:pPr marL="457200" indent="-457200" algn="just">
              <a:lnSpc>
                <a:spcPct val="150000"/>
              </a:lnSpc>
              <a:buFont typeface="+mj-lt"/>
              <a:buAutoNum type="arabicPeriod"/>
            </a:pPr>
            <a:r>
              <a:rPr lang="en-US" sz="2000" dirty="0" smtClean="0">
                <a:latin typeface="Times New Roman" pitchFamily="18" charset="0"/>
                <a:cs typeface="Times New Roman" pitchFamily="18" charset="0"/>
              </a:rPr>
              <a:t>If the highest priority groups are on the same side of the double bond, the configuration is Z (German : </a:t>
            </a:r>
            <a:r>
              <a:rPr lang="en-US" sz="2000" dirty="0" err="1" smtClean="0">
                <a:latin typeface="Times New Roman" pitchFamily="18" charset="0"/>
                <a:cs typeface="Times New Roman" pitchFamily="18" charset="0"/>
              </a:rPr>
              <a:t>zusammen</a:t>
            </a:r>
            <a:r>
              <a:rPr lang="en-US" sz="2000" dirty="0" smtClean="0">
                <a:latin typeface="Times New Roman" pitchFamily="18" charset="0"/>
                <a:cs typeface="Times New Roman" pitchFamily="18" charset="0"/>
              </a:rPr>
              <a:t> = together), and if they are on the opposite sides, the configuration is E (German: </a:t>
            </a:r>
            <a:r>
              <a:rPr lang="en-US" sz="2000" dirty="0" err="1" smtClean="0">
                <a:latin typeface="Times New Roman" pitchFamily="18" charset="0"/>
                <a:cs typeface="Times New Roman" pitchFamily="18" charset="0"/>
              </a:rPr>
              <a:t>entgegen</a:t>
            </a:r>
            <a:r>
              <a:rPr lang="en-US" sz="2000" dirty="0" smtClean="0">
                <a:latin typeface="Times New Roman" pitchFamily="18" charset="0"/>
                <a:cs typeface="Times New Roman" pitchFamily="18" charset="0"/>
              </a:rPr>
              <a:t> = opposite).</a:t>
            </a:r>
            <a:endParaRPr lang="en-US" sz="2000" dirty="0">
              <a:latin typeface="Times New Roman" pitchFamily="18" charset="0"/>
              <a:cs typeface="Times New Roman" pitchFamily="18" charset="0"/>
            </a:endParaRPr>
          </a:p>
        </p:txBody>
      </p:sp>
      <p:sp>
        <p:nvSpPr>
          <p:cNvPr id="3" name="Rectangle 2"/>
          <p:cNvSpPr/>
          <p:nvPr/>
        </p:nvSpPr>
        <p:spPr>
          <a:xfrm>
            <a:off x="381000" y="304800"/>
            <a:ext cx="4521622" cy="461665"/>
          </a:xfrm>
          <a:prstGeom prst="rect">
            <a:avLst/>
          </a:prstGeom>
        </p:spPr>
        <p:txBody>
          <a:bodyPr wrap="none">
            <a:spAutoFit/>
          </a:bodyPr>
          <a:lstStyle/>
          <a:p>
            <a:r>
              <a:rPr lang="en-US" sz="2400" b="1" dirty="0" smtClean="0">
                <a:latin typeface="Times New Roman" pitchFamily="18" charset="0"/>
                <a:cs typeface="Times New Roman" pitchFamily="18" charset="0"/>
              </a:rPr>
              <a:t>2. E - Z system of nomenclature: </a:t>
            </a:r>
            <a:endParaRPr lang="en-US" sz="2400" b="1" dirty="0">
              <a:latin typeface="Times New Roman" pitchFamily="18" charset="0"/>
              <a:cs typeface="Times New Roman" pitchFamily="18" charset="0"/>
            </a:endParaRPr>
          </a:p>
        </p:txBody>
      </p:sp>
      <p:pic>
        <p:nvPicPr>
          <p:cNvPr id="219138" name="Picture 2"/>
          <p:cNvPicPr>
            <a:picLocks noChangeAspect="1" noChangeArrowheads="1"/>
          </p:cNvPicPr>
          <p:nvPr/>
        </p:nvPicPr>
        <p:blipFill>
          <a:blip r:embed="rId2"/>
          <a:srcRect t="4908"/>
          <a:stretch>
            <a:fillRect/>
          </a:stretch>
        </p:blipFill>
        <p:spPr bwMode="auto">
          <a:xfrm>
            <a:off x="381000" y="5181600"/>
            <a:ext cx="8458200" cy="1476375"/>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12845"/>
            <a:ext cx="8686800" cy="4247317"/>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Sequence Rules</a:t>
            </a:r>
          </a:p>
          <a:p>
            <a:pPr algn="just">
              <a:lnSpc>
                <a:spcPct val="150000"/>
              </a:lnSpc>
            </a:pPr>
            <a:r>
              <a:rPr lang="en-US" sz="2000" dirty="0" smtClean="0">
                <a:latin typeface="Times New Roman" pitchFamily="18" charset="0"/>
                <a:cs typeface="Times New Roman" pitchFamily="18" charset="0"/>
              </a:rPr>
              <a:t>The priorities of the four </a:t>
            </a:r>
            <a:r>
              <a:rPr lang="en-US" sz="2000" dirty="0" err="1" smtClean="0">
                <a:latin typeface="Times New Roman" pitchFamily="18" charset="0"/>
                <a:cs typeface="Times New Roman" pitchFamily="18" charset="0"/>
              </a:rPr>
              <a:t>ligands</a:t>
            </a:r>
            <a:r>
              <a:rPr lang="en-US" sz="2000" dirty="0" smtClean="0">
                <a:latin typeface="Times New Roman" pitchFamily="18" charset="0"/>
                <a:cs typeface="Times New Roman" pitchFamily="18" charset="0"/>
              </a:rPr>
              <a:t> (atoms or groups) attached to a </a:t>
            </a:r>
            <a:r>
              <a:rPr lang="en-US" sz="2000" dirty="0" err="1" smtClean="0">
                <a:latin typeface="Times New Roman" pitchFamily="18" charset="0"/>
                <a:cs typeface="Times New Roman" pitchFamily="18" charset="0"/>
              </a:rPr>
              <a:t>chiral</a:t>
            </a:r>
            <a:r>
              <a:rPr lang="en-US" sz="2000" dirty="0" smtClean="0">
                <a:latin typeface="Times New Roman" pitchFamily="18" charset="0"/>
                <a:cs typeface="Times New Roman" pitchFamily="18" charset="0"/>
              </a:rPr>
              <a:t> centre are decided by applying the following sequence rules. The sequence rules are arbitrary but consistent.</a:t>
            </a:r>
          </a:p>
          <a:p>
            <a:pPr marL="457200" indent="-457200" algn="just">
              <a:lnSpc>
                <a:spcPct val="150000"/>
              </a:lnSpc>
              <a:buFont typeface="+mj-lt"/>
              <a:buAutoNum type="arabicPeriod"/>
            </a:pPr>
            <a:r>
              <a:rPr lang="en-US" sz="2000" dirty="0" smtClean="0">
                <a:latin typeface="Times New Roman" pitchFamily="18" charset="0"/>
                <a:cs typeface="Times New Roman" pitchFamily="18" charset="0"/>
              </a:rPr>
              <a:t>If all the four atoms directly attached to the </a:t>
            </a:r>
            <a:r>
              <a:rPr lang="en-US" sz="2000" dirty="0" err="1" smtClean="0">
                <a:latin typeface="Times New Roman" pitchFamily="18" charset="0"/>
                <a:cs typeface="Times New Roman" pitchFamily="18" charset="0"/>
              </a:rPr>
              <a:t>chiral</a:t>
            </a:r>
            <a:r>
              <a:rPr lang="en-US" sz="2000" dirty="0" smtClean="0">
                <a:latin typeface="Times New Roman" pitchFamily="18" charset="0"/>
                <a:cs typeface="Times New Roman" pitchFamily="18" charset="0"/>
              </a:rPr>
              <a:t> centre are different, sequence of priorities is determined by their atomic numbers, the atom of higher atomic number is given higher priority. e.g. I &gt; CI &gt; S &gt; H</a:t>
            </a:r>
          </a:p>
          <a:p>
            <a:pPr marL="457200" indent="-457200" algn="just">
              <a:lnSpc>
                <a:spcPct val="150000"/>
              </a:lnSpc>
              <a:buFont typeface="+mj-lt"/>
              <a:buAutoNum type="arabicPeriod"/>
            </a:pPr>
            <a:r>
              <a:rPr lang="en-US" sz="2000" dirty="0" smtClean="0">
                <a:latin typeface="Times New Roman" pitchFamily="18" charset="0"/>
                <a:cs typeface="Times New Roman" pitchFamily="18" charset="0"/>
              </a:rPr>
              <a:t>If two atoms are isotopes of the same element, the isotope of higher mass number has the higher priority. </a:t>
            </a:r>
            <a:r>
              <a:rPr lang="en-US" sz="2000" dirty="0" err="1" smtClean="0">
                <a:latin typeface="Times New Roman" pitchFamily="18" charset="0"/>
                <a:cs typeface="Times New Roman" pitchFamily="18" charset="0"/>
              </a:rPr>
              <a:t>e.g</a:t>
            </a:r>
            <a:r>
              <a:rPr lang="en-US" sz="2000" dirty="0" smtClean="0">
                <a:latin typeface="Times New Roman" pitchFamily="18" charset="0"/>
                <a:cs typeface="Times New Roman" pitchFamily="18" charset="0"/>
              </a:rPr>
              <a:t>;   Br &gt; C &gt; D &gt; H.</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04800"/>
            <a:ext cx="8534400" cy="1938992"/>
          </a:xfrm>
          <a:prstGeom prst="rect">
            <a:avLst/>
          </a:prstGeom>
        </p:spPr>
        <p:txBody>
          <a:bodyPr wrap="square">
            <a:spAutoFit/>
          </a:bodyPr>
          <a:lstStyle/>
          <a:p>
            <a:pPr marL="457200" indent="-457200" algn="just">
              <a:lnSpc>
                <a:spcPct val="150000"/>
              </a:lnSpc>
            </a:pPr>
            <a:r>
              <a:rPr lang="en-US" sz="2000" dirty="0" smtClean="0">
                <a:latin typeface="Times New Roman" pitchFamily="18" charset="0"/>
                <a:cs typeface="Times New Roman" pitchFamily="18" charset="0"/>
              </a:rPr>
              <a:t>3.	If two or more atoms attached to the </a:t>
            </a:r>
            <a:r>
              <a:rPr lang="en-US" sz="2000" dirty="0" err="1" smtClean="0">
                <a:latin typeface="Times New Roman" pitchFamily="18" charset="0"/>
                <a:cs typeface="Times New Roman" pitchFamily="18" charset="0"/>
              </a:rPr>
              <a:t>chiral</a:t>
            </a:r>
            <a:r>
              <a:rPr lang="en-US" sz="2000" dirty="0" smtClean="0">
                <a:latin typeface="Times New Roman" pitchFamily="18" charset="0"/>
                <a:cs typeface="Times New Roman" pitchFamily="18" charset="0"/>
              </a:rPr>
              <a:t> centre are the same, the priority is decided by applying the sequence rule 1 to the next to the next atoms in the groups and so on, if necessary, working outward from the </a:t>
            </a:r>
            <a:r>
              <a:rPr lang="en-US" sz="2000" dirty="0" err="1" smtClean="0">
                <a:latin typeface="Times New Roman" pitchFamily="18" charset="0"/>
                <a:cs typeface="Times New Roman" pitchFamily="18" charset="0"/>
              </a:rPr>
              <a:t>chiral</a:t>
            </a:r>
            <a:r>
              <a:rPr lang="en-US" sz="2000" dirty="0" smtClean="0">
                <a:latin typeface="Times New Roman" pitchFamily="18" charset="0"/>
                <a:cs typeface="Times New Roman" pitchFamily="18" charset="0"/>
              </a:rPr>
              <a:t> centre. When a group has branches the branch of highest priority is followed</a:t>
            </a:r>
            <a:endParaRPr lang="en-US" sz="2000" dirty="0">
              <a:latin typeface="Times New Roman" pitchFamily="18" charset="0"/>
              <a:cs typeface="Times New Roman" pitchFamily="18" charset="0"/>
            </a:endParaRPr>
          </a:p>
        </p:txBody>
      </p:sp>
      <p:graphicFrame>
        <p:nvGraphicFramePr>
          <p:cNvPr id="220164" name="Object 4"/>
          <p:cNvGraphicFramePr>
            <a:graphicFrameLocks noChangeAspect="1"/>
          </p:cNvGraphicFramePr>
          <p:nvPr/>
        </p:nvGraphicFramePr>
        <p:xfrm>
          <a:off x="838200" y="3048000"/>
          <a:ext cx="6653213" cy="1752600"/>
        </p:xfrm>
        <a:graphic>
          <a:graphicData uri="http://schemas.openxmlformats.org/presentationml/2006/ole">
            <p:oleObj spid="_x0000_s164866" name="CS ChemDraw Drawing" r:id="rId3" imgW="3875001" imgH="1020889" progId="ChemDraw.Document.6.0">
              <p:embed/>
            </p:oleObj>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p:cNvPicPr>
            <a:picLocks noChangeAspect="1" noChangeArrowheads="1"/>
          </p:cNvPicPr>
          <p:nvPr/>
        </p:nvPicPr>
        <p:blipFill>
          <a:blip r:embed="rId2"/>
          <a:srcRect t="11150" b="16376"/>
          <a:stretch>
            <a:fillRect/>
          </a:stretch>
        </p:blipFill>
        <p:spPr bwMode="auto">
          <a:xfrm>
            <a:off x="3048000" y="4572000"/>
            <a:ext cx="2943225" cy="1981200"/>
          </a:xfrm>
          <a:prstGeom prst="rect">
            <a:avLst/>
          </a:prstGeom>
          <a:noFill/>
          <a:ln w="9525">
            <a:noFill/>
            <a:miter lim="800000"/>
            <a:headEnd/>
            <a:tailEnd/>
          </a:ln>
          <a:effectLst/>
        </p:spPr>
      </p:pic>
      <p:sp>
        <p:nvSpPr>
          <p:cNvPr id="3" name="Rectangle 2"/>
          <p:cNvSpPr/>
          <p:nvPr/>
        </p:nvSpPr>
        <p:spPr>
          <a:xfrm>
            <a:off x="304800" y="304800"/>
            <a:ext cx="8610600" cy="1938992"/>
          </a:xfrm>
          <a:prstGeom prst="rect">
            <a:avLst/>
          </a:prstGeom>
        </p:spPr>
        <p:txBody>
          <a:bodyPr wrap="square">
            <a:spAutoFit/>
          </a:bodyPr>
          <a:lstStyle/>
          <a:p>
            <a:pPr algn="just">
              <a:lnSpc>
                <a:spcPct val="150000"/>
              </a:lnSpc>
            </a:pPr>
            <a:r>
              <a:rPr lang="en-US" sz="2000" dirty="0" smtClean="0">
                <a:latin typeface="Times New Roman" pitchFamily="18" charset="0"/>
                <a:cs typeface="Times New Roman" pitchFamily="18" charset="0"/>
              </a:rPr>
              <a:t>4. If there is a double or triple bond, both double or triple bonded atoms are considered to be duplicated or </a:t>
            </a:r>
            <a:r>
              <a:rPr lang="en-US" sz="2000" dirty="0" err="1" smtClean="0">
                <a:latin typeface="Times New Roman" pitchFamily="18" charset="0"/>
                <a:cs typeface="Times New Roman" pitchFamily="18" charset="0"/>
              </a:rPr>
              <a:t>triplicated</a:t>
            </a:r>
            <a:r>
              <a:rPr lang="en-US" sz="2000" dirty="0" smtClean="0">
                <a:latin typeface="Times New Roman" pitchFamily="18" charset="0"/>
                <a:cs typeface="Times New Roman" pitchFamily="18" charset="0"/>
              </a:rPr>
              <a:t>. The priority sequence is then, determined by considering the structure containing the duplicated or </a:t>
            </a:r>
            <a:r>
              <a:rPr lang="en-US" sz="2000" dirty="0" err="1" smtClean="0">
                <a:latin typeface="Times New Roman" pitchFamily="18" charset="0"/>
                <a:cs typeface="Times New Roman" pitchFamily="18" charset="0"/>
              </a:rPr>
              <a:t>triplicated</a:t>
            </a:r>
            <a:r>
              <a:rPr lang="en-US" sz="2000" dirty="0" smtClean="0">
                <a:latin typeface="Times New Roman" pitchFamily="18" charset="0"/>
                <a:cs typeface="Times New Roman" pitchFamily="18" charset="0"/>
              </a:rPr>
              <a:t> atoms. </a:t>
            </a:r>
            <a:endParaRPr lang="en-US" sz="20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a:srcRect/>
          <a:stretch>
            <a:fillRect/>
          </a:stretch>
        </p:blipFill>
        <p:spPr bwMode="auto">
          <a:xfrm>
            <a:off x="152400" y="2209800"/>
            <a:ext cx="8534400" cy="236766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p:cNvPicPr>
            <a:picLocks noChangeAspect="1" noChangeArrowheads="1"/>
          </p:cNvPicPr>
          <p:nvPr/>
        </p:nvPicPr>
        <p:blipFill>
          <a:blip r:embed="rId2"/>
          <a:srcRect/>
          <a:stretch>
            <a:fillRect/>
          </a:stretch>
        </p:blipFill>
        <p:spPr bwMode="auto">
          <a:xfrm>
            <a:off x="0" y="1371600"/>
            <a:ext cx="9030638"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a:stretch>
            <a:fillRect/>
          </a:stretch>
        </p:blipFill>
        <p:spPr bwMode="auto">
          <a:xfrm>
            <a:off x="3598" y="0"/>
            <a:ext cx="9140401" cy="6860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534400" cy="400110"/>
          </a:xfrm>
          <a:prstGeom prst="rect">
            <a:avLst/>
          </a:prstGeom>
        </p:spPr>
        <p:txBody>
          <a:bodyPr wrap="square">
            <a:spAutoFit/>
          </a:bodyPr>
          <a:lstStyle/>
          <a:p>
            <a:r>
              <a:rPr lang="en-US" sz="2000" b="1" dirty="0" smtClean="0">
                <a:solidFill>
                  <a:srgbClr val="FF0000"/>
                </a:solidFill>
                <a:latin typeface="Times New Roman" pitchFamily="18" charset="0"/>
                <a:cs typeface="Times New Roman" pitchFamily="18" charset="0"/>
              </a:rPr>
              <a:t>IUPAC SYSTEM OF NOMENCLATURE OF COMPLEX COMPOUNDS</a:t>
            </a:r>
            <a:endParaRPr lang="en-US" sz="2000" b="1" dirty="0">
              <a:solidFill>
                <a:srgbClr val="FF0000"/>
              </a:solidFill>
              <a:latin typeface="Times New Roman" pitchFamily="18" charset="0"/>
              <a:cs typeface="Times New Roman" pitchFamily="18" charset="0"/>
            </a:endParaRPr>
          </a:p>
        </p:txBody>
      </p:sp>
      <p:sp>
        <p:nvSpPr>
          <p:cNvPr id="3" name="Rectangle 2"/>
          <p:cNvSpPr/>
          <p:nvPr/>
        </p:nvSpPr>
        <p:spPr>
          <a:xfrm>
            <a:off x="76200" y="609600"/>
            <a:ext cx="8839200" cy="1107996"/>
          </a:xfrm>
          <a:prstGeom prst="rect">
            <a:avLst/>
          </a:prstGeom>
        </p:spPr>
        <p:txBody>
          <a:bodyPr wrap="square">
            <a:spAutoFit/>
          </a:bodyPr>
          <a:lstStyle/>
          <a:p>
            <a:pPr algn="just"/>
            <a:r>
              <a:rPr lang="en-US" sz="2200" b="1" dirty="0" smtClean="0">
                <a:latin typeface="Times New Roman" pitchFamily="18" charset="0"/>
                <a:cs typeface="Times New Roman" pitchFamily="18" charset="0"/>
              </a:rPr>
              <a:t>(A) Rules for Naming Complex Aliphatic Compounds when no Functional Group is Present (Saturated Hydrocarbons or </a:t>
            </a:r>
            <a:r>
              <a:rPr lang="en-US" sz="2200" b="1" dirty="0" err="1" smtClean="0">
                <a:latin typeface="Times New Roman" pitchFamily="18" charset="0"/>
                <a:cs typeface="Times New Roman" pitchFamily="18" charset="0"/>
              </a:rPr>
              <a:t>Paraffins</a:t>
            </a:r>
            <a:r>
              <a:rPr lang="en-US" sz="2200" b="1" dirty="0" smtClean="0">
                <a:latin typeface="Times New Roman" pitchFamily="18" charset="0"/>
                <a:cs typeface="Times New Roman" pitchFamily="18" charset="0"/>
              </a:rPr>
              <a:t> or </a:t>
            </a:r>
            <a:r>
              <a:rPr lang="en-US" sz="2200" b="1" dirty="0" err="1" smtClean="0">
                <a:latin typeface="Times New Roman" pitchFamily="18" charset="0"/>
                <a:cs typeface="Times New Roman" pitchFamily="18" charset="0"/>
              </a:rPr>
              <a:t>Alkanes</a:t>
            </a:r>
            <a:r>
              <a:rPr lang="en-US" sz="2200" b="1" dirty="0" smtClean="0">
                <a:latin typeface="Times New Roman" pitchFamily="18" charset="0"/>
                <a:cs typeface="Times New Roman" pitchFamily="18" charset="0"/>
              </a:rPr>
              <a:t>)</a:t>
            </a:r>
            <a:endParaRPr lang="en-US" sz="2200" b="1" dirty="0">
              <a:latin typeface="Times New Roman" pitchFamily="18" charset="0"/>
              <a:cs typeface="Times New Roman" pitchFamily="18" charset="0"/>
            </a:endParaRPr>
          </a:p>
        </p:txBody>
      </p:sp>
      <p:sp>
        <p:nvSpPr>
          <p:cNvPr id="4" name="Rectangle 3"/>
          <p:cNvSpPr/>
          <p:nvPr/>
        </p:nvSpPr>
        <p:spPr>
          <a:xfrm>
            <a:off x="228600" y="1828800"/>
            <a:ext cx="8153400" cy="2400657"/>
          </a:xfrm>
          <a:prstGeom prst="rect">
            <a:avLst/>
          </a:prstGeom>
        </p:spPr>
        <p:txBody>
          <a:bodyPr wrap="square">
            <a:spAutoFit/>
          </a:bodyPr>
          <a:lstStyle/>
          <a:p>
            <a:pPr marL="457200" indent="-457200" algn="just">
              <a:lnSpc>
                <a:spcPct val="150000"/>
              </a:lnSpc>
              <a:buAutoNum type="arabicPeriod"/>
            </a:pPr>
            <a:r>
              <a:rPr lang="en-US" sz="2000" b="1" dirty="0" smtClean="0">
                <a:solidFill>
                  <a:srgbClr val="3333FF"/>
                </a:solidFill>
                <a:latin typeface="Times New Roman" pitchFamily="18" charset="0"/>
                <a:cs typeface="Times New Roman" pitchFamily="18" charset="0"/>
              </a:rPr>
              <a:t>Longest chain rule: </a:t>
            </a:r>
          </a:p>
          <a:p>
            <a:pPr marL="457200" indent="-457200" algn="just">
              <a:lnSpc>
                <a:spcPct val="150000"/>
              </a:lnSpc>
            </a:pPr>
            <a:r>
              <a:rPr lang="en-US" sz="2000" dirty="0" smtClean="0">
                <a:latin typeface="Times New Roman" pitchFamily="18" charset="0"/>
                <a:cs typeface="Times New Roman" pitchFamily="18" charset="0"/>
              </a:rPr>
              <a:t>	The first step in naming an organic compound is to select the longest continuous chain of carbon atoms which may or may not be horizontal (straight). This continuous chain is called parent chain or main chain and other carbon chains attached to it are known as side chains (</a:t>
            </a:r>
            <a:r>
              <a:rPr lang="en-US" sz="2000" dirty="0" err="1" smtClean="0">
                <a:latin typeface="Times New Roman" pitchFamily="18" charset="0"/>
                <a:cs typeface="Times New Roman" pitchFamily="18" charset="0"/>
              </a:rPr>
              <a:t>substituents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43010" name="Picture 2"/>
          <p:cNvPicPr>
            <a:picLocks noChangeAspect="1" noChangeArrowheads="1"/>
          </p:cNvPicPr>
          <p:nvPr/>
        </p:nvPicPr>
        <p:blipFill>
          <a:blip r:embed="rId2"/>
          <a:srcRect/>
          <a:stretch>
            <a:fillRect/>
          </a:stretch>
        </p:blipFill>
        <p:spPr bwMode="auto">
          <a:xfrm>
            <a:off x="0" y="4495800"/>
            <a:ext cx="3067050" cy="1019175"/>
          </a:xfrm>
          <a:prstGeom prst="rect">
            <a:avLst/>
          </a:prstGeom>
          <a:noFill/>
          <a:ln w="9525">
            <a:noFill/>
            <a:miter lim="800000"/>
            <a:headEnd/>
            <a:tailEnd/>
          </a:ln>
          <a:effectLst/>
        </p:spPr>
      </p:pic>
      <p:pic>
        <p:nvPicPr>
          <p:cNvPr id="43011" name="Picture 3"/>
          <p:cNvPicPr>
            <a:picLocks noChangeAspect="1" noChangeArrowheads="1"/>
          </p:cNvPicPr>
          <p:nvPr/>
        </p:nvPicPr>
        <p:blipFill>
          <a:blip r:embed="rId3"/>
          <a:srcRect/>
          <a:stretch>
            <a:fillRect/>
          </a:stretch>
        </p:blipFill>
        <p:spPr bwMode="auto">
          <a:xfrm>
            <a:off x="3124200" y="4419600"/>
            <a:ext cx="3181350"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1280</TotalTime>
  <Words>3756</Words>
  <Application>Microsoft Office PowerPoint</Application>
  <PresentationFormat>On-screen Show (4:3)</PresentationFormat>
  <Paragraphs>180</Paragraphs>
  <Slides>64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Office Theme</vt:lpstr>
      <vt:lpstr>CS ChemDraw Drawing</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lc</dc:creator>
  <cp:lastModifiedBy>lc</cp:lastModifiedBy>
  <cp:revision>115</cp:revision>
  <dcterms:created xsi:type="dcterms:W3CDTF">2021-06-03T05:10:14Z</dcterms:created>
  <dcterms:modified xsi:type="dcterms:W3CDTF">2021-06-20T10:50:32Z</dcterms:modified>
</cp:coreProperties>
</file>